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88" r:id="rId3"/>
    <p:sldId id="257" r:id="rId4"/>
    <p:sldId id="258" r:id="rId5"/>
    <p:sldId id="290" r:id="rId6"/>
    <p:sldId id="259" r:id="rId7"/>
    <p:sldId id="260" r:id="rId8"/>
    <p:sldId id="261" r:id="rId9"/>
    <p:sldId id="287" r:id="rId10"/>
    <p:sldId id="289" r:id="rId11"/>
    <p:sldId id="291" r:id="rId12"/>
    <p:sldId id="263" r:id="rId13"/>
    <p:sldId id="266" r:id="rId14"/>
    <p:sldId id="267" r:id="rId15"/>
    <p:sldId id="269" r:id="rId16"/>
    <p:sldId id="279" r:id="rId17"/>
    <p:sldId id="294" r:id="rId18"/>
    <p:sldId id="278" r:id="rId19"/>
    <p:sldId id="292" r:id="rId20"/>
    <p:sldId id="293" r:id="rId21"/>
    <p:sldId id="281" r:id="rId22"/>
    <p:sldId id="270" r:id="rId23"/>
    <p:sldId id="282" r:id="rId24"/>
    <p:sldId id="283" r:id="rId25"/>
    <p:sldId id="284" r:id="rId26"/>
    <p:sldId id="285"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foTndKnNtx/QeJRYest2xkjpZ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p:restoredTop sz="69803"/>
  </p:normalViewPr>
  <p:slideViewPr>
    <p:cSldViewPr snapToGrid="0" snapToObjects="1">
      <p:cViewPr varScale="1">
        <p:scale>
          <a:sx n="80" d="100"/>
          <a:sy n="80" d="100"/>
        </p:scale>
        <p:origin x="1624" y="176"/>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565FA-5E82-7E4B-A0A8-01FAA50E9B8A}"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CF955EEF-CE41-D94B-832B-4835365B39C7}">
      <dgm:prSet phldrT="[Text]" custT="1"/>
      <dgm:spPr>
        <a:solidFill>
          <a:schemeClr val="accent5">
            <a:lumMod val="75000"/>
          </a:schemeClr>
        </a:solidFill>
      </dgm:spPr>
      <dgm:t>
        <a:bodyPr/>
        <a:lstStyle/>
        <a:p>
          <a:pPr>
            <a:buFont typeface="Symbol" pitchFamily="2" charset="2"/>
            <a:buChar char=""/>
          </a:pPr>
          <a:r>
            <a:rPr lang="en-IE" sz="3200" dirty="0"/>
            <a:t>Transparent and informative</a:t>
          </a:r>
          <a:endParaRPr lang="en-GB" sz="3200" dirty="0"/>
        </a:p>
      </dgm:t>
    </dgm:pt>
    <dgm:pt modelId="{B0E273A4-073E-B242-9B45-2F38CC432101}" type="parTrans" cxnId="{7B744C87-2AA4-0A44-8CE4-3C018F9526F3}">
      <dgm:prSet/>
      <dgm:spPr/>
      <dgm:t>
        <a:bodyPr/>
        <a:lstStyle/>
        <a:p>
          <a:endParaRPr lang="en-GB"/>
        </a:p>
      </dgm:t>
    </dgm:pt>
    <dgm:pt modelId="{ED3B7399-DC07-BF41-B7DF-76C28B40E856}" type="sibTrans" cxnId="{7B744C87-2AA4-0A44-8CE4-3C018F9526F3}">
      <dgm:prSet/>
      <dgm:spPr/>
      <dgm:t>
        <a:bodyPr/>
        <a:lstStyle/>
        <a:p>
          <a:endParaRPr lang="en-GB"/>
        </a:p>
      </dgm:t>
    </dgm:pt>
    <dgm:pt modelId="{B11CFCC3-2852-624A-BF96-D1F20ADE559A}">
      <dgm:prSet phldrT="[Text]" custT="1"/>
      <dgm:spPr>
        <a:solidFill>
          <a:schemeClr val="accent5">
            <a:lumMod val="75000"/>
          </a:schemeClr>
        </a:solidFill>
      </dgm:spPr>
      <dgm:t>
        <a:bodyPr/>
        <a:lstStyle/>
        <a:p>
          <a:pPr>
            <a:buFont typeface="Symbol" pitchFamily="2" charset="2"/>
            <a:buChar char=""/>
          </a:pPr>
          <a:r>
            <a:rPr lang="en-IE" sz="3200"/>
            <a:t>Voluntary</a:t>
          </a:r>
          <a:endParaRPr lang="en-GB" sz="3200" dirty="0"/>
        </a:p>
      </dgm:t>
    </dgm:pt>
    <dgm:pt modelId="{94D3ED72-89E6-D949-AE12-0B07962BD33D}" type="parTrans" cxnId="{72E04B8A-3CA7-7641-9B0D-DA3F7DDA5DBD}">
      <dgm:prSet/>
      <dgm:spPr/>
      <dgm:t>
        <a:bodyPr/>
        <a:lstStyle/>
        <a:p>
          <a:endParaRPr lang="en-GB"/>
        </a:p>
      </dgm:t>
    </dgm:pt>
    <dgm:pt modelId="{F664B45C-B7CE-DC41-8AA7-63382883B2C0}" type="sibTrans" cxnId="{72E04B8A-3CA7-7641-9B0D-DA3F7DDA5DBD}">
      <dgm:prSet/>
      <dgm:spPr/>
      <dgm:t>
        <a:bodyPr/>
        <a:lstStyle/>
        <a:p>
          <a:endParaRPr lang="en-GB"/>
        </a:p>
      </dgm:t>
    </dgm:pt>
    <dgm:pt modelId="{4A9F8306-2EE4-6D4E-B5EA-80060E1D4501}">
      <dgm:prSet phldrT="[Text]" custT="1"/>
      <dgm:spPr>
        <a:solidFill>
          <a:schemeClr val="accent5">
            <a:lumMod val="75000"/>
          </a:schemeClr>
        </a:solidFill>
      </dgm:spPr>
      <dgm:t>
        <a:bodyPr/>
        <a:lstStyle/>
        <a:p>
          <a:pPr>
            <a:buFont typeface="Symbol" pitchFamily="2" charset="2"/>
            <a:buChar char=""/>
          </a:pPr>
          <a:r>
            <a:rPr lang="en-GB" sz="3200" dirty="0"/>
            <a:t>Respectful</a:t>
          </a:r>
        </a:p>
      </dgm:t>
    </dgm:pt>
    <dgm:pt modelId="{8EAC293B-E0A8-8444-9580-D47B9C6828A4}" type="parTrans" cxnId="{BBBB6578-AE9B-F449-9678-F7755BB60D28}">
      <dgm:prSet/>
      <dgm:spPr/>
      <dgm:t>
        <a:bodyPr/>
        <a:lstStyle/>
        <a:p>
          <a:endParaRPr lang="en-GB"/>
        </a:p>
      </dgm:t>
    </dgm:pt>
    <dgm:pt modelId="{810DC468-5619-B245-B1CE-F0A0D9998AD3}" type="sibTrans" cxnId="{BBBB6578-AE9B-F449-9678-F7755BB60D28}">
      <dgm:prSet/>
      <dgm:spPr/>
      <dgm:t>
        <a:bodyPr/>
        <a:lstStyle/>
        <a:p>
          <a:endParaRPr lang="en-GB"/>
        </a:p>
      </dgm:t>
    </dgm:pt>
    <dgm:pt modelId="{1F9899A7-2D8B-9940-A4FC-2BF9938FBC4B}">
      <dgm:prSet custT="1"/>
      <dgm:spPr>
        <a:solidFill>
          <a:schemeClr val="accent5">
            <a:lumMod val="75000"/>
          </a:schemeClr>
        </a:solidFill>
      </dgm:spPr>
      <dgm:t>
        <a:bodyPr/>
        <a:lstStyle/>
        <a:p>
          <a:pPr>
            <a:buFont typeface="Symbol" pitchFamily="2" charset="2"/>
            <a:buChar char=""/>
          </a:pPr>
          <a:r>
            <a:rPr lang="en-IE" sz="3200" dirty="0"/>
            <a:t>Relevant</a:t>
          </a:r>
          <a:endParaRPr lang="en-GB" sz="3200" dirty="0"/>
        </a:p>
      </dgm:t>
    </dgm:pt>
    <dgm:pt modelId="{2BBCB787-07FD-9947-B0ED-4963B0131363}" type="parTrans" cxnId="{FD19C3DF-404C-0149-9FE7-7FE45D5C1FF0}">
      <dgm:prSet/>
      <dgm:spPr/>
      <dgm:t>
        <a:bodyPr/>
        <a:lstStyle/>
        <a:p>
          <a:endParaRPr lang="en-GB"/>
        </a:p>
      </dgm:t>
    </dgm:pt>
    <dgm:pt modelId="{C07C48F8-1CE8-A247-8C7B-39032E5B32C9}" type="sibTrans" cxnId="{FD19C3DF-404C-0149-9FE7-7FE45D5C1FF0}">
      <dgm:prSet/>
      <dgm:spPr/>
      <dgm:t>
        <a:bodyPr/>
        <a:lstStyle/>
        <a:p>
          <a:endParaRPr lang="en-GB"/>
        </a:p>
      </dgm:t>
    </dgm:pt>
    <dgm:pt modelId="{714C8F53-B3A5-3F40-B00A-E44418948244}">
      <dgm:prSet custT="1"/>
      <dgm:spPr>
        <a:solidFill>
          <a:schemeClr val="accent5">
            <a:lumMod val="75000"/>
          </a:schemeClr>
        </a:solidFill>
      </dgm:spPr>
      <dgm:t>
        <a:bodyPr/>
        <a:lstStyle/>
        <a:p>
          <a:pPr>
            <a:buFont typeface="Symbol" pitchFamily="2" charset="2"/>
            <a:buChar char=""/>
          </a:pPr>
          <a:r>
            <a:rPr lang="en-IE" sz="3200" dirty="0"/>
            <a:t>Young person-friendly</a:t>
          </a:r>
          <a:endParaRPr lang="en-GB" sz="3200" dirty="0"/>
        </a:p>
      </dgm:t>
    </dgm:pt>
    <dgm:pt modelId="{41F1FCFB-E926-3146-979F-CAC6D01E2778}" type="parTrans" cxnId="{39C67D59-40B6-7D48-B595-6962F9719C0D}">
      <dgm:prSet/>
      <dgm:spPr/>
      <dgm:t>
        <a:bodyPr/>
        <a:lstStyle/>
        <a:p>
          <a:endParaRPr lang="en-GB"/>
        </a:p>
      </dgm:t>
    </dgm:pt>
    <dgm:pt modelId="{624DFD85-6563-574A-A274-3C084BF3A7BD}" type="sibTrans" cxnId="{39C67D59-40B6-7D48-B595-6962F9719C0D}">
      <dgm:prSet/>
      <dgm:spPr/>
      <dgm:t>
        <a:bodyPr/>
        <a:lstStyle/>
        <a:p>
          <a:endParaRPr lang="en-GB"/>
        </a:p>
      </dgm:t>
    </dgm:pt>
    <dgm:pt modelId="{2D9C8D8B-F436-FB4A-B6F8-5C14A4F1793F}">
      <dgm:prSet custT="1"/>
      <dgm:spPr>
        <a:solidFill>
          <a:schemeClr val="accent5">
            <a:lumMod val="75000"/>
          </a:schemeClr>
        </a:solidFill>
      </dgm:spPr>
      <dgm:t>
        <a:bodyPr/>
        <a:lstStyle/>
        <a:p>
          <a:pPr>
            <a:buFont typeface="Symbol" pitchFamily="2" charset="2"/>
            <a:buChar char=""/>
          </a:pPr>
          <a:r>
            <a:rPr lang="en-IE" sz="3200"/>
            <a:t>Inclusive</a:t>
          </a:r>
        </a:p>
      </dgm:t>
    </dgm:pt>
    <dgm:pt modelId="{30DBEB65-AAB6-4C47-9D71-1221D84011A3}" type="parTrans" cxnId="{BF2DC84C-333A-7448-824F-51F594CAB475}">
      <dgm:prSet/>
      <dgm:spPr/>
      <dgm:t>
        <a:bodyPr/>
        <a:lstStyle/>
        <a:p>
          <a:endParaRPr lang="en-GB"/>
        </a:p>
      </dgm:t>
    </dgm:pt>
    <dgm:pt modelId="{01AF5EC1-D91A-3849-9873-EC2086DCD214}" type="sibTrans" cxnId="{BF2DC84C-333A-7448-824F-51F594CAB475}">
      <dgm:prSet/>
      <dgm:spPr/>
      <dgm:t>
        <a:bodyPr/>
        <a:lstStyle/>
        <a:p>
          <a:endParaRPr lang="en-GB"/>
        </a:p>
      </dgm:t>
    </dgm:pt>
    <dgm:pt modelId="{FF6C64F3-83A3-7745-BE65-D49DC23C5233}">
      <dgm:prSet custT="1"/>
      <dgm:spPr>
        <a:solidFill>
          <a:schemeClr val="accent5">
            <a:lumMod val="75000"/>
          </a:schemeClr>
        </a:solidFill>
      </dgm:spPr>
      <dgm:t>
        <a:bodyPr/>
        <a:lstStyle/>
        <a:p>
          <a:pPr>
            <a:buFont typeface="Symbol" pitchFamily="2" charset="2"/>
            <a:buChar char=""/>
          </a:pPr>
          <a:r>
            <a:rPr lang="en-IE" sz="3200" dirty="0"/>
            <a:t>Supported by training for adults</a:t>
          </a:r>
          <a:endParaRPr lang="en-GB" sz="3200" dirty="0"/>
        </a:p>
      </dgm:t>
    </dgm:pt>
    <dgm:pt modelId="{1FFAE2DC-7796-7246-95FC-045AEC524E48}" type="parTrans" cxnId="{49871608-96AA-3E47-8502-6F59CE379EBE}">
      <dgm:prSet/>
      <dgm:spPr/>
      <dgm:t>
        <a:bodyPr/>
        <a:lstStyle/>
        <a:p>
          <a:endParaRPr lang="en-GB"/>
        </a:p>
      </dgm:t>
    </dgm:pt>
    <dgm:pt modelId="{64D0A39D-48EA-3945-AB3B-0255EB47E29F}" type="sibTrans" cxnId="{49871608-96AA-3E47-8502-6F59CE379EBE}">
      <dgm:prSet/>
      <dgm:spPr/>
      <dgm:t>
        <a:bodyPr/>
        <a:lstStyle/>
        <a:p>
          <a:endParaRPr lang="en-GB"/>
        </a:p>
      </dgm:t>
    </dgm:pt>
    <dgm:pt modelId="{FC37437C-B308-8248-98D8-7ACA2A2AA00A}">
      <dgm:prSet custT="1"/>
      <dgm:spPr>
        <a:solidFill>
          <a:schemeClr val="accent5">
            <a:lumMod val="75000"/>
          </a:schemeClr>
        </a:solidFill>
      </dgm:spPr>
      <dgm:t>
        <a:bodyPr/>
        <a:lstStyle/>
        <a:p>
          <a:r>
            <a:rPr lang="en-IE" sz="3200" dirty="0"/>
            <a:t>Accountable </a:t>
          </a:r>
          <a:endParaRPr lang="en-GB" sz="3200" dirty="0"/>
        </a:p>
      </dgm:t>
    </dgm:pt>
    <dgm:pt modelId="{F2E97069-81BD-B343-A480-E2D3682BE8D6}" type="parTrans" cxnId="{2226EB99-3A0B-244C-B54E-010B33EFFCC8}">
      <dgm:prSet/>
      <dgm:spPr/>
      <dgm:t>
        <a:bodyPr/>
        <a:lstStyle/>
        <a:p>
          <a:endParaRPr lang="en-GB"/>
        </a:p>
      </dgm:t>
    </dgm:pt>
    <dgm:pt modelId="{A2EEAD02-3693-084C-B739-1EC88D70C42C}" type="sibTrans" cxnId="{2226EB99-3A0B-244C-B54E-010B33EFFCC8}">
      <dgm:prSet/>
      <dgm:spPr/>
      <dgm:t>
        <a:bodyPr/>
        <a:lstStyle/>
        <a:p>
          <a:endParaRPr lang="en-GB"/>
        </a:p>
      </dgm:t>
    </dgm:pt>
    <dgm:pt modelId="{7DCC1B6E-92DC-F541-BC7D-2E552CA2FC5C}" type="pres">
      <dgm:prSet presAssocID="{91F565FA-5E82-7E4B-A0A8-01FAA50E9B8A}" presName="diagram" presStyleCnt="0">
        <dgm:presLayoutVars>
          <dgm:dir/>
          <dgm:resizeHandles val="exact"/>
        </dgm:presLayoutVars>
      </dgm:prSet>
      <dgm:spPr/>
    </dgm:pt>
    <dgm:pt modelId="{EE9100E4-3AD4-A240-9A8A-226DF84B74E8}" type="pres">
      <dgm:prSet presAssocID="{CF955EEF-CE41-D94B-832B-4835365B39C7}" presName="node" presStyleLbl="node1" presStyleIdx="0" presStyleCnt="8" custScaleX="820020">
        <dgm:presLayoutVars>
          <dgm:bulletEnabled val="1"/>
        </dgm:presLayoutVars>
      </dgm:prSet>
      <dgm:spPr/>
    </dgm:pt>
    <dgm:pt modelId="{30BAC97F-F2D6-B045-B4F9-47DF61C7C4E8}" type="pres">
      <dgm:prSet presAssocID="{ED3B7399-DC07-BF41-B7DF-76C28B40E856}" presName="sibTrans" presStyleCnt="0"/>
      <dgm:spPr/>
    </dgm:pt>
    <dgm:pt modelId="{9AFF236E-1B71-1340-BAC0-AFA9CDF69B9F}" type="pres">
      <dgm:prSet presAssocID="{B11CFCC3-2852-624A-BF96-D1F20ADE559A}" presName="node" presStyleLbl="node1" presStyleIdx="1" presStyleCnt="8" custScaleX="820020">
        <dgm:presLayoutVars>
          <dgm:bulletEnabled val="1"/>
        </dgm:presLayoutVars>
      </dgm:prSet>
      <dgm:spPr/>
    </dgm:pt>
    <dgm:pt modelId="{D88DF93D-C292-9E4C-A8F4-80C934C6B331}" type="pres">
      <dgm:prSet presAssocID="{F664B45C-B7CE-DC41-8AA7-63382883B2C0}" presName="sibTrans" presStyleCnt="0"/>
      <dgm:spPr/>
    </dgm:pt>
    <dgm:pt modelId="{931FC480-E9D0-2E40-B7CB-0240F0771B08}" type="pres">
      <dgm:prSet presAssocID="{4A9F8306-2EE4-6D4E-B5EA-80060E1D4501}" presName="node" presStyleLbl="node1" presStyleIdx="2" presStyleCnt="8" custScaleX="820020">
        <dgm:presLayoutVars>
          <dgm:bulletEnabled val="1"/>
        </dgm:presLayoutVars>
      </dgm:prSet>
      <dgm:spPr/>
    </dgm:pt>
    <dgm:pt modelId="{AE8919CF-57FD-2446-A298-9BA0B0A989AA}" type="pres">
      <dgm:prSet presAssocID="{810DC468-5619-B245-B1CE-F0A0D9998AD3}" presName="sibTrans" presStyleCnt="0"/>
      <dgm:spPr/>
    </dgm:pt>
    <dgm:pt modelId="{04C1F98E-58D0-0B46-8939-8BC5ADBF31D2}" type="pres">
      <dgm:prSet presAssocID="{1F9899A7-2D8B-9940-A4FC-2BF9938FBC4B}" presName="node" presStyleLbl="node1" presStyleIdx="3" presStyleCnt="8" custScaleX="820020">
        <dgm:presLayoutVars>
          <dgm:bulletEnabled val="1"/>
        </dgm:presLayoutVars>
      </dgm:prSet>
      <dgm:spPr/>
    </dgm:pt>
    <dgm:pt modelId="{1B0377E2-A7D3-DF43-AD7A-C16FBC59083E}" type="pres">
      <dgm:prSet presAssocID="{C07C48F8-1CE8-A247-8C7B-39032E5B32C9}" presName="sibTrans" presStyleCnt="0"/>
      <dgm:spPr/>
    </dgm:pt>
    <dgm:pt modelId="{3959C2B5-AA37-824D-9724-22A9AA671590}" type="pres">
      <dgm:prSet presAssocID="{714C8F53-B3A5-3F40-B00A-E44418948244}" presName="node" presStyleLbl="node1" presStyleIdx="4" presStyleCnt="8" custScaleX="820020">
        <dgm:presLayoutVars>
          <dgm:bulletEnabled val="1"/>
        </dgm:presLayoutVars>
      </dgm:prSet>
      <dgm:spPr/>
    </dgm:pt>
    <dgm:pt modelId="{53B57AB7-D538-4746-8722-F1E70ED9E66C}" type="pres">
      <dgm:prSet presAssocID="{624DFD85-6563-574A-A274-3C084BF3A7BD}" presName="sibTrans" presStyleCnt="0"/>
      <dgm:spPr/>
    </dgm:pt>
    <dgm:pt modelId="{8C43CC70-5A6F-174C-9BDA-9DAD50E9EDC4}" type="pres">
      <dgm:prSet presAssocID="{2D9C8D8B-F436-FB4A-B6F8-5C14A4F1793F}" presName="node" presStyleLbl="node1" presStyleIdx="5" presStyleCnt="8" custScaleX="820020">
        <dgm:presLayoutVars>
          <dgm:bulletEnabled val="1"/>
        </dgm:presLayoutVars>
      </dgm:prSet>
      <dgm:spPr/>
    </dgm:pt>
    <dgm:pt modelId="{5AEC6D98-65A4-FC47-993A-D2620529FE58}" type="pres">
      <dgm:prSet presAssocID="{01AF5EC1-D91A-3849-9873-EC2086DCD214}" presName="sibTrans" presStyleCnt="0"/>
      <dgm:spPr/>
    </dgm:pt>
    <dgm:pt modelId="{845932E0-BD04-854C-8E64-C2EA7951E6F5}" type="pres">
      <dgm:prSet presAssocID="{FF6C64F3-83A3-7745-BE65-D49DC23C5233}" presName="node" presStyleLbl="node1" presStyleIdx="6" presStyleCnt="8" custScaleX="820020">
        <dgm:presLayoutVars>
          <dgm:bulletEnabled val="1"/>
        </dgm:presLayoutVars>
      </dgm:prSet>
      <dgm:spPr/>
    </dgm:pt>
    <dgm:pt modelId="{8BA2F633-07DF-8248-A376-A2F4834C0CA3}" type="pres">
      <dgm:prSet presAssocID="{64D0A39D-48EA-3945-AB3B-0255EB47E29F}" presName="sibTrans" presStyleCnt="0"/>
      <dgm:spPr/>
    </dgm:pt>
    <dgm:pt modelId="{0675B1BE-E05E-0142-8D0E-812096F2FEF0}" type="pres">
      <dgm:prSet presAssocID="{FC37437C-B308-8248-98D8-7ACA2A2AA00A}" presName="node" presStyleLbl="node1" presStyleIdx="7" presStyleCnt="8" custScaleX="820020">
        <dgm:presLayoutVars>
          <dgm:bulletEnabled val="1"/>
        </dgm:presLayoutVars>
      </dgm:prSet>
      <dgm:spPr/>
    </dgm:pt>
  </dgm:ptLst>
  <dgm:cxnLst>
    <dgm:cxn modelId="{49871608-96AA-3E47-8502-6F59CE379EBE}" srcId="{91F565FA-5E82-7E4B-A0A8-01FAA50E9B8A}" destId="{FF6C64F3-83A3-7745-BE65-D49DC23C5233}" srcOrd="6" destOrd="0" parTransId="{1FFAE2DC-7796-7246-95FC-045AEC524E48}" sibTransId="{64D0A39D-48EA-3945-AB3B-0255EB47E29F}"/>
    <dgm:cxn modelId="{56C7C71A-F1B2-704D-8D67-AE8018ECDE15}" type="presOf" srcId="{2D9C8D8B-F436-FB4A-B6F8-5C14A4F1793F}" destId="{8C43CC70-5A6F-174C-9BDA-9DAD50E9EDC4}" srcOrd="0" destOrd="0" presId="urn:microsoft.com/office/officeart/2005/8/layout/default"/>
    <dgm:cxn modelId="{B778D62C-BFA9-434B-A0C2-A6C480ED0F13}" type="presOf" srcId="{91F565FA-5E82-7E4B-A0A8-01FAA50E9B8A}" destId="{7DCC1B6E-92DC-F541-BC7D-2E552CA2FC5C}" srcOrd="0" destOrd="0" presId="urn:microsoft.com/office/officeart/2005/8/layout/default"/>
    <dgm:cxn modelId="{46D43230-D34A-B242-B292-82E194E0D83D}" type="presOf" srcId="{FC37437C-B308-8248-98D8-7ACA2A2AA00A}" destId="{0675B1BE-E05E-0142-8D0E-812096F2FEF0}" srcOrd="0" destOrd="0" presId="urn:microsoft.com/office/officeart/2005/8/layout/default"/>
    <dgm:cxn modelId="{04B50245-E66E-1F4A-AA72-AE5DBB5D98DF}" type="presOf" srcId="{4A9F8306-2EE4-6D4E-B5EA-80060E1D4501}" destId="{931FC480-E9D0-2E40-B7CB-0240F0771B08}" srcOrd="0" destOrd="0" presId="urn:microsoft.com/office/officeart/2005/8/layout/default"/>
    <dgm:cxn modelId="{BF2DC84C-333A-7448-824F-51F594CAB475}" srcId="{91F565FA-5E82-7E4B-A0A8-01FAA50E9B8A}" destId="{2D9C8D8B-F436-FB4A-B6F8-5C14A4F1793F}" srcOrd="5" destOrd="0" parTransId="{30DBEB65-AAB6-4C47-9D71-1221D84011A3}" sibTransId="{01AF5EC1-D91A-3849-9873-EC2086DCD214}"/>
    <dgm:cxn modelId="{39C67D59-40B6-7D48-B595-6962F9719C0D}" srcId="{91F565FA-5E82-7E4B-A0A8-01FAA50E9B8A}" destId="{714C8F53-B3A5-3F40-B00A-E44418948244}" srcOrd="4" destOrd="0" parTransId="{41F1FCFB-E926-3146-979F-CAC6D01E2778}" sibTransId="{624DFD85-6563-574A-A274-3C084BF3A7BD}"/>
    <dgm:cxn modelId="{BBBB6578-AE9B-F449-9678-F7755BB60D28}" srcId="{91F565FA-5E82-7E4B-A0A8-01FAA50E9B8A}" destId="{4A9F8306-2EE4-6D4E-B5EA-80060E1D4501}" srcOrd="2" destOrd="0" parTransId="{8EAC293B-E0A8-8444-9580-D47B9C6828A4}" sibTransId="{810DC468-5619-B245-B1CE-F0A0D9998AD3}"/>
    <dgm:cxn modelId="{7B744C87-2AA4-0A44-8CE4-3C018F9526F3}" srcId="{91F565FA-5E82-7E4B-A0A8-01FAA50E9B8A}" destId="{CF955EEF-CE41-D94B-832B-4835365B39C7}" srcOrd="0" destOrd="0" parTransId="{B0E273A4-073E-B242-9B45-2F38CC432101}" sibTransId="{ED3B7399-DC07-BF41-B7DF-76C28B40E856}"/>
    <dgm:cxn modelId="{72E04B8A-3CA7-7641-9B0D-DA3F7DDA5DBD}" srcId="{91F565FA-5E82-7E4B-A0A8-01FAA50E9B8A}" destId="{B11CFCC3-2852-624A-BF96-D1F20ADE559A}" srcOrd="1" destOrd="0" parTransId="{94D3ED72-89E6-D949-AE12-0B07962BD33D}" sibTransId="{F664B45C-B7CE-DC41-8AA7-63382883B2C0}"/>
    <dgm:cxn modelId="{2226EB99-3A0B-244C-B54E-010B33EFFCC8}" srcId="{91F565FA-5E82-7E4B-A0A8-01FAA50E9B8A}" destId="{FC37437C-B308-8248-98D8-7ACA2A2AA00A}" srcOrd="7" destOrd="0" parTransId="{F2E97069-81BD-B343-A480-E2D3682BE8D6}" sibTransId="{A2EEAD02-3693-084C-B739-1EC88D70C42C}"/>
    <dgm:cxn modelId="{8A89F2A5-999F-0041-88FA-A6C7EAE57D05}" type="presOf" srcId="{714C8F53-B3A5-3F40-B00A-E44418948244}" destId="{3959C2B5-AA37-824D-9724-22A9AA671590}" srcOrd="0" destOrd="0" presId="urn:microsoft.com/office/officeart/2005/8/layout/default"/>
    <dgm:cxn modelId="{4D6E31AA-6A3E-F64A-AF6C-43B7D9DBB28F}" type="presOf" srcId="{1F9899A7-2D8B-9940-A4FC-2BF9938FBC4B}" destId="{04C1F98E-58D0-0B46-8939-8BC5ADBF31D2}" srcOrd="0" destOrd="0" presId="urn:microsoft.com/office/officeart/2005/8/layout/default"/>
    <dgm:cxn modelId="{7645CAB5-1FF0-5143-A780-304BA4AC80AB}" type="presOf" srcId="{FF6C64F3-83A3-7745-BE65-D49DC23C5233}" destId="{845932E0-BD04-854C-8E64-C2EA7951E6F5}" srcOrd="0" destOrd="0" presId="urn:microsoft.com/office/officeart/2005/8/layout/default"/>
    <dgm:cxn modelId="{FD19C3DF-404C-0149-9FE7-7FE45D5C1FF0}" srcId="{91F565FA-5E82-7E4B-A0A8-01FAA50E9B8A}" destId="{1F9899A7-2D8B-9940-A4FC-2BF9938FBC4B}" srcOrd="3" destOrd="0" parTransId="{2BBCB787-07FD-9947-B0ED-4963B0131363}" sibTransId="{C07C48F8-1CE8-A247-8C7B-39032E5B32C9}"/>
    <dgm:cxn modelId="{AF7F8AF0-A876-2A44-80F6-6736451D2FF0}" type="presOf" srcId="{CF955EEF-CE41-D94B-832B-4835365B39C7}" destId="{EE9100E4-3AD4-A240-9A8A-226DF84B74E8}" srcOrd="0" destOrd="0" presId="urn:microsoft.com/office/officeart/2005/8/layout/default"/>
    <dgm:cxn modelId="{3BD964FD-28C0-EB40-A0C3-883BFA5D5403}" type="presOf" srcId="{B11CFCC3-2852-624A-BF96-D1F20ADE559A}" destId="{9AFF236E-1B71-1340-BAC0-AFA9CDF69B9F}" srcOrd="0" destOrd="0" presId="urn:microsoft.com/office/officeart/2005/8/layout/default"/>
    <dgm:cxn modelId="{9A33518A-5BDD-5A4C-91FF-A008A12CDD33}" type="presParOf" srcId="{7DCC1B6E-92DC-F541-BC7D-2E552CA2FC5C}" destId="{EE9100E4-3AD4-A240-9A8A-226DF84B74E8}" srcOrd="0" destOrd="0" presId="urn:microsoft.com/office/officeart/2005/8/layout/default"/>
    <dgm:cxn modelId="{568DB4CB-BFBC-4A4B-8ED0-60D24BD0F219}" type="presParOf" srcId="{7DCC1B6E-92DC-F541-BC7D-2E552CA2FC5C}" destId="{30BAC97F-F2D6-B045-B4F9-47DF61C7C4E8}" srcOrd="1" destOrd="0" presId="urn:microsoft.com/office/officeart/2005/8/layout/default"/>
    <dgm:cxn modelId="{05509524-9577-B44A-A3B1-91E489704FED}" type="presParOf" srcId="{7DCC1B6E-92DC-F541-BC7D-2E552CA2FC5C}" destId="{9AFF236E-1B71-1340-BAC0-AFA9CDF69B9F}" srcOrd="2" destOrd="0" presId="urn:microsoft.com/office/officeart/2005/8/layout/default"/>
    <dgm:cxn modelId="{FFA3A176-3A27-2741-AB23-7DE045C92AB8}" type="presParOf" srcId="{7DCC1B6E-92DC-F541-BC7D-2E552CA2FC5C}" destId="{D88DF93D-C292-9E4C-A8F4-80C934C6B331}" srcOrd="3" destOrd="0" presId="urn:microsoft.com/office/officeart/2005/8/layout/default"/>
    <dgm:cxn modelId="{65E253C1-BEA7-9244-AB7B-93DE6F7509ED}" type="presParOf" srcId="{7DCC1B6E-92DC-F541-BC7D-2E552CA2FC5C}" destId="{931FC480-E9D0-2E40-B7CB-0240F0771B08}" srcOrd="4" destOrd="0" presId="urn:microsoft.com/office/officeart/2005/8/layout/default"/>
    <dgm:cxn modelId="{1D5A8F59-DCB1-4F43-86A8-C38704D434AA}" type="presParOf" srcId="{7DCC1B6E-92DC-F541-BC7D-2E552CA2FC5C}" destId="{AE8919CF-57FD-2446-A298-9BA0B0A989AA}" srcOrd="5" destOrd="0" presId="urn:microsoft.com/office/officeart/2005/8/layout/default"/>
    <dgm:cxn modelId="{F138F149-59D9-6647-9733-9A53348CC57E}" type="presParOf" srcId="{7DCC1B6E-92DC-F541-BC7D-2E552CA2FC5C}" destId="{04C1F98E-58D0-0B46-8939-8BC5ADBF31D2}" srcOrd="6" destOrd="0" presId="urn:microsoft.com/office/officeart/2005/8/layout/default"/>
    <dgm:cxn modelId="{B42C1910-44B4-1042-8180-465B1805D269}" type="presParOf" srcId="{7DCC1B6E-92DC-F541-BC7D-2E552CA2FC5C}" destId="{1B0377E2-A7D3-DF43-AD7A-C16FBC59083E}" srcOrd="7" destOrd="0" presId="urn:microsoft.com/office/officeart/2005/8/layout/default"/>
    <dgm:cxn modelId="{819A0551-72EB-3147-971B-590FF675494F}" type="presParOf" srcId="{7DCC1B6E-92DC-F541-BC7D-2E552CA2FC5C}" destId="{3959C2B5-AA37-824D-9724-22A9AA671590}" srcOrd="8" destOrd="0" presId="urn:microsoft.com/office/officeart/2005/8/layout/default"/>
    <dgm:cxn modelId="{4DD35B3F-214C-B541-B48F-C0419803F8C2}" type="presParOf" srcId="{7DCC1B6E-92DC-F541-BC7D-2E552CA2FC5C}" destId="{53B57AB7-D538-4746-8722-F1E70ED9E66C}" srcOrd="9" destOrd="0" presId="urn:microsoft.com/office/officeart/2005/8/layout/default"/>
    <dgm:cxn modelId="{F5C2FF55-2669-7140-AEF6-3C8A8A009B50}" type="presParOf" srcId="{7DCC1B6E-92DC-F541-BC7D-2E552CA2FC5C}" destId="{8C43CC70-5A6F-174C-9BDA-9DAD50E9EDC4}" srcOrd="10" destOrd="0" presId="urn:microsoft.com/office/officeart/2005/8/layout/default"/>
    <dgm:cxn modelId="{7BC7F3DD-4C0A-F642-A12D-C71BD34A577F}" type="presParOf" srcId="{7DCC1B6E-92DC-F541-BC7D-2E552CA2FC5C}" destId="{5AEC6D98-65A4-FC47-993A-D2620529FE58}" srcOrd="11" destOrd="0" presId="urn:microsoft.com/office/officeart/2005/8/layout/default"/>
    <dgm:cxn modelId="{C57594BD-4D9B-344D-A283-0B5C99AEFD5B}" type="presParOf" srcId="{7DCC1B6E-92DC-F541-BC7D-2E552CA2FC5C}" destId="{845932E0-BD04-854C-8E64-C2EA7951E6F5}" srcOrd="12" destOrd="0" presId="urn:microsoft.com/office/officeart/2005/8/layout/default"/>
    <dgm:cxn modelId="{9B068DB8-1CE0-F841-A626-101A10756202}" type="presParOf" srcId="{7DCC1B6E-92DC-F541-BC7D-2E552CA2FC5C}" destId="{8BA2F633-07DF-8248-A376-A2F4834C0CA3}" srcOrd="13" destOrd="0" presId="urn:microsoft.com/office/officeart/2005/8/layout/default"/>
    <dgm:cxn modelId="{DA97D3AF-5DBB-E54E-8910-70E74A9E9FBF}" type="presParOf" srcId="{7DCC1B6E-92DC-F541-BC7D-2E552CA2FC5C}" destId="{0675B1BE-E05E-0142-8D0E-812096F2FEF0}"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0FC95F-BDB0-F84D-A260-858058A68EE6}"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GB"/>
        </a:p>
      </dgm:t>
    </dgm:pt>
    <dgm:pt modelId="{700045BF-DB20-7444-BACD-F6632E46F5AE}">
      <dgm:prSet phldrT="[Text]"/>
      <dgm:spPr/>
      <dgm:t>
        <a:bodyPr/>
        <a:lstStyle/>
        <a:p>
          <a:r>
            <a:rPr lang="en-GB" dirty="0"/>
            <a:t>Collective</a:t>
          </a:r>
        </a:p>
      </dgm:t>
    </dgm:pt>
    <dgm:pt modelId="{CFA9BBA2-EDB9-4440-A2B4-10EED252B8DA}" type="parTrans" cxnId="{CAD65113-CFFB-424D-8A4B-8F2D3229ED5F}">
      <dgm:prSet/>
      <dgm:spPr/>
      <dgm:t>
        <a:bodyPr/>
        <a:lstStyle/>
        <a:p>
          <a:endParaRPr lang="en-GB"/>
        </a:p>
      </dgm:t>
    </dgm:pt>
    <dgm:pt modelId="{3EF2DD20-E1DE-6342-ACF9-6DD26362718D}" type="sibTrans" cxnId="{CAD65113-CFFB-424D-8A4B-8F2D3229ED5F}">
      <dgm:prSet/>
      <dgm:spPr/>
      <dgm:t>
        <a:bodyPr/>
        <a:lstStyle/>
        <a:p>
          <a:endParaRPr lang="en-GB"/>
        </a:p>
      </dgm:t>
    </dgm:pt>
    <dgm:pt modelId="{0CCBB48C-6C70-5344-A365-D9A422288708}">
      <dgm:prSet phldrT="[Text]"/>
      <dgm:spPr/>
      <dgm:t>
        <a:bodyPr/>
        <a:lstStyle/>
        <a:p>
          <a:r>
            <a:rPr lang="en-GB" dirty="0"/>
            <a:t>Whole school</a:t>
          </a:r>
        </a:p>
      </dgm:t>
    </dgm:pt>
    <dgm:pt modelId="{9FFCD620-35B7-2B4B-AE45-861C66062F8A}" type="parTrans" cxnId="{B4CCE903-EF37-A446-A907-5D09BFFFF04F}">
      <dgm:prSet/>
      <dgm:spPr/>
      <dgm:t>
        <a:bodyPr/>
        <a:lstStyle/>
        <a:p>
          <a:endParaRPr lang="en-GB"/>
        </a:p>
      </dgm:t>
    </dgm:pt>
    <dgm:pt modelId="{26E6456B-3C5F-F14F-A377-ED0C0B650C5B}" type="sibTrans" cxnId="{B4CCE903-EF37-A446-A907-5D09BFFFF04F}">
      <dgm:prSet/>
      <dgm:spPr/>
      <dgm:t>
        <a:bodyPr/>
        <a:lstStyle/>
        <a:p>
          <a:endParaRPr lang="en-GB"/>
        </a:p>
      </dgm:t>
    </dgm:pt>
    <dgm:pt modelId="{01D312B9-91E2-0142-AEBD-DBC1421F997F}">
      <dgm:prSet phldrT="[Text]"/>
      <dgm:spPr/>
      <dgm:t>
        <a:bodyPr/>
        <a:lstStyle/>
        <a:p>
          <a:r>
            <a:rPr lang="en-GB" dirty="0"/>
            <a:t>Year group</a:t>
          </a:r>
        </a:p>
      </dgm:t>
    </dgm:pt>
    <dgm:pt modelId="{B418AD30-CF48-EB4A-9474-9293C7587200}" type="parTrans" cxnId="{A4CE5BF5-B755-4F47-8632-C0E16A645CF1}">
      <dgm:prSet/>
      <dgm:spPr/>
      <dgm:t>
        <a:bodyPr/>
        <a:lstStyle/>
        <a:p>
          <a:endParaRPr lang="en-GB"/>
        </a:p>
      </dgm:t>
    </dgm:pt>
    <dgm:pt modelId="{7AEFE88A-1766-3846-97C5-167B8E9D579C}" type="sibTrans" cxnId="{A4CE5BF5-B755-4F47-8632-C0E16A645CF1}">
      <dgm:prSet/>
      <dgm:spPr/>
      <dgm:t>
        <a:bodyPr/>
        <a:lstStyle/>
        <a:p>
          <a:endParaRPr lang="en-GB"/>
        </a:p>
      </dgm:t>
    </dgm:pt>
    <dgm:pt modelId="{FC8E806E-96B0-A94A-96B2-61F7E474DA45}">
      <dgm:prSet phldrT="[Text]"/>
      <dgm:spPr/>
      <dgm:t>
        <a:bodyPr/>
        <a:lstStyle/>
        <a:p>
          <a:r>
            <a:rPr lang="en-GB" dirty="0"/>
            <a:t>Representative</a:t>
          </a:r>
        </a:p>
      </dgm:t>
    </dgm:pt>
    <dgm:pt modelId="{059CAC46-83E1-4E46-8AC3-7602A50105E7}" type="parTrans" cxnId="{52DB8B65-A17E-FE49-A366-385C5E44E344}">
      <dgm:prSet/>
      <dgm:spPr/>
      <dgm:t>
        <a:bodyPr/>
        <a:lstStyle/>
        <a:p>
          <a:endParaRPr lang="en-GB"/>
        </a:p>
      </dgm:t>
    </dgm:pt>
    <dgm:pt modelId="{2226E47F-E0B6-224F-86C4-356878EC9B1C}" type="sibTrans" cxnId="{52DB8B65-A17E-FE49-A366-385C5E44E344}">
      <dgm:prSet/>
      <dgm:spPr/>
      <dgm:t>
        <a:bodyPr/>
        <a:lstStyle/>
        <a:p>
          <a:endParaRPr lang="en-GB"/>
        </a:p>
      </dgm:t>
    </dgm:pt>
    <dgm:pt modelId="{ADAE74A3-9B03-434F-9C10-4C03D47FC935}">
      <dgm:prSet phldrT="[Text]"/>
      <dgm:spPr/>
      <dgm:t>
        <a:bodyPr/>
        <a:lstStyle/>
        <a:p>
          <a:endParaRPr lang="en-GB" dirty="0"/>
        </a:p>
      </dgm:t>
    </dgm:pt>
    <dgm:pt modelId="{7A5B7913-1654-894A-8199-B9F274B947C6}" type="parTrans" cxnId="{C925A843-2573-3646-A372-6AF2CBD68DC1}">
      <dgm:prSet/>
      <dgm:spPr/>
      <dgm:t>
        <a:bodyPr/>
        <a:lstStyle/>
        <a:p>
          <a:endParaRPr lang="en-GB"/>
        </a:p>
      </dgm:t>
    </dgm:pt>
    <dgm:pt modelId="{CCC1468F-BA48-814E-8E81-A38BCE62FBB8}" type="sibTrans" cxnId="{C925A843-2573-3646-A372-6AF2CBD68DC1}">
      <dgm:prSet/>
      <dgm:spPr/>
      <dgm:t>
        <a:bodyPr/>
        <a:lstStyle/>
        <a:p>
          <a:endParaRPr lang="en-GB"/>
        </a:p>
      </dgm:t>
    </dgm:pt>
    <dgm:pt modelId="{1D49E437-3EA1-2F44-A123-BD5C9ED94674}">
      <dgm:prSet phldrT="[Text]"/>
      <dgm:spPr/>
      <dgm:t>
        <a:bodyPr/>
        <a:lstStyle/>
        <a:p>
          <a:r>
            <a:rPr lang="en-GB" dirty="0"/>
            <a:t>Informal conversations</a:t>
          </a:r>
        </a:p>
      </dgm:t>
    </dgm:pt>
    <dgm:pt modelId="{9AB948AC-0A85-F741-9DCD-7CC9C80A018C}" type="parTrans" cxnId="{01A2EF42-153C-C540-A658-D76BE923B30D}">
      <dgm:prSet/>
      <dgm:spPr/>
      <dgm:t>
        <a:bodyPr/>
        <a:lstStyle/>
        <a:p>
          <a:endParaRPr lang="en-GB"/>
        </a:p>
      </dgm:t>
    </dgm:pt>
    <dgm:pt modelId="{9D682667-C322-AD45-8651-C56727518F86}" type="sibTrans" cxnId="{01A2EF42-153C-C540-A658-D76BE923B30D}">
      <dgm:prSet/>
      <dgm:spPr/>
      <dgm:t>
        <a:bodyPr/>
        <a:lstStyle/>
        <a:p>
          <a:endParaRPr lang="en-GB"/>
        </a:p>
      </dgm:t>
    </dgm:pt>
    <dgm:pt modelId="{5740750A-231D-8740-8B50-B5693321EA4D}">
      <dgm:prSet phldrT="[Text]"/>
      <dgm:spPr/>
      <dgm:t>
        <a:bodyPr/>
        <a:lstStyle/>
        <a:p>
          <a:endParaRPr lang="en-GB" dirty="0"/>
        </a:p>
      </dgm:t>
    </dgm:pt>
    <dgm:pt modelId="{C1A006AF-798E-7C49-BE96-A1BDFC62FED7}" type="parTrans" cxnId="{23C1C481-5448-374A-A505-3709F40493E4}">
      <dgm:prSet/>
      <dgm:spPr/>
      <dgm:t>
        <a:bodyPr/>
        <a:lstStyle/>
        <a:p>
          <a:endParaRPr lang="en-GB"/>
        </a:p>
      </dgm:t>
    </dgm:pt>
    <dgm:pt modelId="{5A8A4DC6-3FBF-D64B-819A-183014B46D40}" type="sibTrans" cxnId="{23C1C481-5448-374A-A505-3709F40493E4}">
      <dgm:prSet/>
      <dgm:spPr/>
      <dgm:t>
        <a:bodyPr/>
        <a:lstStyle/>
        <a:p>
          <a:endParaRPr lang="en-GB"/>
        </a:p>
      </dgm:t>
    </dgm:pt>
    <dgm:pt modelId="{25C4A1C7-AB00-B442-98DC-7BEE2576FDCA}">
      <dgm:prSet phldrT="[Text]"/>
      <dgm:spPr/>
      <dgm:t>
        <a:bodyPr/>
        <a:lstStyle/>
        <a:p>
          <a:r>
            <a:rPr lang="en-GB"/>
            <a:t>Individual</a:t>
          </a:r>
        </a:p>
      </dgm:t>
    </dgm:pt>
    <dgm:pt modelId="{38C18D00-F866-204C-A8E0-5901407DD636}" type="parTrans" cxnId="{188F623E-503E-234B-A19E-18192443EC3F}">
      <dgm:prSet/>
      <dgm:spPr/>
      <dgm:t>
        <a:bodyPr/>
        <a:lstStyle/>
        <a:p>
          <a:endParaRPr lang="en-GB"/>
        </a:p>
      </dgm:t>
    </dgm:pt>
    <dgm:pt modelId="{85F43964-7134-EE40-9C7B-03EBA8E807F4}" type="sibTrans" cxnId="{188F623E-503E-234B-A19E-18192443EC3F}">
      <dgm:prSet/>
      <dgm:spPr/>
      <dgm:t>
        <a:bodyPr/>
        <a:lstStyle/>
        <a:p>
          <a:endParaRPr lang="en-GB"/>
        </a:p>
      </dgm:t>
    </dgm:pt>
    <dgm:pt modelId="{13C87F16-16E5-E14F-8F4F-0BE235C02D33}">
      <dgm:prSet/>
      <dgm:spPr/>
      <dgm:t>
        <a:bodyPr/>
        <a:lstStyle/>
        <a:p>
          <a:pPr marL="228600" lvl="1" indent="0" algn="l" defTabSz="1022350">
            <a:lnSpc>
              <a:spcPct val="90000"/>
            </a:lnSpc>
            <a:spcBef>
              <a:spcPct val="0"/>
            </a:spcBef>
            <a:spcAft>
              <a:spcPct val="15000"/>
            </a:spcAft>
            <a:buNone/>
          </a:pPr>
          <a:r>
            <a:rPr lang="en-GB" dirty="0"/>
            <a:t>Special interest groups, e.g. Active School Flag   </a:t>
          </a:r>
        </a:p>
      </dgm:t>
    </dgm:pt>
    <dgm:pt modelId="{D0A3B10E-DC6A-9844-B0D0-A2828F1B31DC}" type="parTrans" cxnId="{EDD44212-6D9A-E542-A3AB-CA4E0C0555F8}">
      <dgm:prSet/>
      <dgm:spPr/>
      <dgm:t>
        <a:bodyPr/>
        <a:lstStyle/>
        <a:p>
          <a:endParaRPr lang="en-GB"/>
        </a:p>
      </dgm:t>
    </dgm:pt>
    <dgm:pt modelId="{6D37BD73-987C-8F40-B38A-86F2221FEC4F}" type="sibTrans" cxnId="{EDD44212-6D9A-E542-A3AB-CA4E0C0555F8}">
      <dgm:prSet/>
      <dgm:spPr/>
      <dgm:t>
        <a:bodyPr/>
        <a:lstStyle/>
        <a:p>
          <a:endParaRPr lang="en-GB"/>
        </a:p>
      </dgm:t>
    </dgm:pt>
    <dgm:pt modelId="{F57A2A1A-8D0D-F74C-B3EB-30A685444392}">
      <dgm:prSet/>
      <dgm:spPr/>
      <dgm:t>
        <a:bodyPr/>
        <a:lstStyle/>
        <a:p>
          <a:pPr marL="228600" lvl="1" indent="0" algn="l" defTabSz="1022350">
            <a:lnSpc>
              <a:spcPct val="90000"/>
            </a:lnSpc>
            <a:spcBef>
              <a:spcPct val="0"/>
            </a:spcBef>
            <a:spcAft>
              <a:spcPct val="15000"/>
            </a:spcAft>
            <a:buNone/>
          </a:pPr>
          <a:endParaRPr lang="en-GB" dirty="0"/>
        </a:p>
      </dgm:t>
    </dgm:pt>
    <dgm:pt modelId="{ED9A2C6A-CABF-F342-BF1A-258AA5453B42}" type="parTrans" cxnId="{73FC49C8-1BF4-004E-9B50-8C587CA547BB}">
      <dgm:prSet/>
      <dgm:spPr/>
      <dgm:t>
        <a:bodyPr/>
        <a:lstStyle/>
        <a:p>
          <a:endParaRPr lang="en-GB"/>
        </a:p>
      </dgm:t>
    </dgm:pt>
    <dgm:pt modelId="{974AF9B6-3AED-C44F-9F73-55EEE9170AC5}" type="sibTrans" cxnId="{73FC49C8-1BF4-004E-9B50-8C587CA547BB}">
      <dgm:prSet/>
      <dgm:spPr/>
      <dgm:t>
        <a:bodyPr/>
        <a:lstStyle/>
        <a:p>
          <a:endParaRPr lang="en-GB"/>
        </a:p>
      </dgm:t>
    </dgm:pt>
    <dgm:pt modelId="{29F55F00-0550-9A40-AE70-6627E92E7A16}">
      <dgm:prSet phldrT="[Text]"/>
      <dgm:spPr/>
      <dgm:t>
        <a:bodyPr/>
        <a:lstStyle/>
        <a:p>
          <a:r>
            <a:rPr lang="en-GB" dirty="0"/>
            <a:t>Class group</a:t>
          </a:r>
        </a:p>
      </dgm:t>
    </dgm:pt>
    <dgm:pt modelId="{4B7B452F-62E5-AF40-8EAB-FD7F6959701E}" type="parTrans" cxnId="{89918F15-DD29-3948-AC38-F35CF0240ADC}">
      <dgm:prSet/>
      <dgm:spPr/>
      <dgm:t>
        <a:bodyPr/>
        <a:lstStyle/>
        <a:p>
          <a:endParaRPr lang="en-GB"/>
        </a:p>
      </dgm:t>
    </dgm:pt>
    <dgm:pt modelId="{E85B264B-A185-EF44-B8BC-D78FAFE84966}" type="sibTrans" cxnId="{89918F15-DD29-3948-AC38-F35CF0240ADC}">
      <dgm:prSet/>
      <dgm:spPr/>
      <dgm:t>
        <a:bodyPr/>
        <a:lstStyle/>
        <a:p>
          <a:endParaRPr lang="en-GB"/>
        </a:p>
      </dgm:t>
    </dgm:pt>
    <dgm:pt modelId="{10E9D601-3E9A-734F-A535-25D821E5CD7D}">
      <dgm:prSet/>
      <dgm:spPr/>
      <dgm:t>
        <a:bodyPr/>
        <a:lstStyle/>
        <a:p>
          <a:pPr marL="228600" marR="0" lvl="1" indent="-228600" algn="l" defTabSz="1022350" rtl="0" eaLnBrk="1" fontAlgn="auto" latinLnBrk="0" hangingPunct="1">
            <a:lnSpc>
              <a:spcPct val="90000"/>
            </a:lnSpc>
            <a:spcBef>
              <a:spcPct val="0"/>
            </a:spcBef>
            <a:spcAft>
              <a:spcPct val="15000"/>
            </a:spcAft>
            <a:buClrTx/>
            <a:buSzTx/>
            <a:buFontTx/>
            <a:buNone/>
            <a:tabLst/>
            <a:defRPr/>
          </a:pPr>
          <a:endParaRPr lang="en-GB" dirty="0"/>
        </a:p>
      </dgm:t>
    </dgm:pt>
    <dgm:pt modelId="{15AFB9CC-926F-DC4B-A92E-C87E9DD15ADE}" type="parTrans" cxnId="{B571AD85-6345-894B-9733-83CBEE1D40E9}">
      <dgm:prSet/>
      <dgm:spPr/>
    </dgm:pt>
    <dgm:pt modelId="{B31F9683-74F7-6E4A-B233-FDA372DC01A3}" type="sibTrans" cxnId="{B571AD85-6345-894B-9733-83CBEE1D40E9}">
      <dgm:prSet/>
      <dgm:spPr/>
    </dgm:pt>
    <dgm:pt modelId="{4C81809D-69D5-5840-AA4B-963198D3D415}">
      <dgm:prSet/>
      <dgm:spPr/>
      <dgm:t>
        <a:bodyPr/>
        <a:lstStyle/>
        <a:p>
          <a:r>
            <a:rPr lang="en-GB"/>
            <a:t>Class/year representatives</a:t>
          </a:r>
          <a:endParaRPr lang="en-US"/>
        </a:p>
      </dgm:t>
    </dgm:pt>
    <dgm:pt modelId="{A9FC7B5C-A64D-F044-A321-EACDDB70B475}" type="parTrans" cxnId="{99C754F5-27DE-A94F-B827-443306EE789D}">
      <dgm:prSet/>
      <dgm:spPr/>
      <dgm:t>
        <a:bodyPr/>
        <a:lstStyle/>
        <a:p>
          <a:endParaRPr lang="en-US"/>
        </a:p>
      </dgm:t>
    </dgm:pt>
    <dgm:pt modelId="{EF1CB4C2-95A6-A34C-A626-6BAF2EA256CB}" type="sibTrans" cxnId="{99C754F5-27DE-A94F-B827-443306EE789D}">
      <dgm:prSet/>
      <dgm:spPr/>
      <dgm:t>
        <a:bodyPr/>
        <a:lstStyle/>
        <a:p>
          <a:endParaRPr lang="en-US"/>
        </a:p>
      </dgm:t>
    </dgm:pt>
    <dgm:pt modelId="{349AA009-60C6-F045-9DB9-FDC4598FF4FB}">
      <dgm:prSet/>
      <dgm:spPr/>
      <dgm:t>
        <a:bodyPr/>
        <a:lstStyle/>
        <a:p>
          <a:r>
            <a:rPr lang="en-GB" dirty="0"/>
            <a:t>Student Council </a:t>
          </a:r>
          <a:endParaRPr lang="en-US" dirty="0"/>
        </a:p>
      </dgm:t>
    </dgm:pt>
    <dgm:pt modelId="{AA4D42EE-9EB3-2D40-8478-5C2E55C54B73}" type="parTrans" cxnId="{2FA173F1-857D-6C4F-B9B0-7802AD8A3A04}">
      <dgm:prSet/>
      <dgm:spPr/>
      <dgm:t>
        <a:bodyPr/>
        <a:lstStyle/>
        <a:p>
          <a:endParaRPr lang="en-US"/>
        </a:p>
      </dgm:t>
    </dgm:pt>
    <dgm:pt modelId="{497495C6-BF91-BD4F-97BF-2A40C4F4D637}" type="sibTrans" cxnId="{2FA173F1-857D-6C4F-B9B0-7802AD8A3A04}">
      <dgm:prSet/>
      <dgm:spPr/>
      <dgm:t>
        <a:bodyPr/>
        <a:lstStyle/>
        <a:p>
          <a:endParaRPr lang="en-US"/>
        </a:p>
      </dgm:t>
    </dgm:pt>
    <dgm:pt modelId="{334B0B85-C023-B343-8D2E-F0F63493D757}">
      <dgm:prSet phldrT="[Text]"/>
      <dgm:spPr/>
      <dgm:t>
        <a:bodyPr/>
        <a:lstStyle/>
        <a:p>
          <a:r>
            <a:rPr lang="en-GB" dirty="0"/>
            <a:t>Opportunities for individuals</a:t>
          </a:r>
          <a:r>
            <a:rPr lang="en-GB" baseline="0" dirty="0"/>
            <a:t> to have their voice heard. </a:t>
          </a:r>
          <a:endParaRPr lang="en-GB" dirty="0"/>
        </a:p>
      </dgm:t>
    </dgm:pt>
    <dgm:pt modelId="{BAFF955C-12E0-D34A-9F78-D737F11CB3EA}" type="parTrans" cxnId="{F91D3912-7FF7-744F-901A-672D1E0C2973}">
      <dgm:prSet/>
      <dgm:spPr/>
    </dgm:pt>
    <dgm:pt modelId="{6968AFA4-6374-B045-BA1C-177541597220}" type="sibTrans" cxnId="{F91D3912-7FF7-744F-901A-672D1E0C2973}">
      <dgm:prSet/>
      <dgm:spPr/>
    </dgm:pt>
    <dgm:pt modelId="{191AA2B4-E251-CA4B-8525-04F59FC97FD9}" type="pres">
      <dgm:prSet presAssocID="{3F0FC95F-BDB0-F84D-A260-858058A68EE6}" presName="Name0" presStyleCnt="0">
        <dgm:presLayoutVars>
          <dgm:dir/>
          <dgm:animLvl val="lvl"/>
          <dgm:resizeHandles/>
        </dgm:presLayoutVars>
      </dgm:prSet>
      <dgm:spPr/>
    </dgm:pt>
    <dgm:pt modelId="{35475AE9-8779-0D46-BB09-B2A392EF2528}" type="pres">
      <dgm:prSet presAssocID="{700045BF-DB20-7444-BACD-F6632E46F5AE}" presName="linNode" presStyleCnt="0"/>
      <dgm:spPr/>
    </dgm:pt>
    <dgm:pt modelId="{5E62ADE2-E864-0E4B-8F99-43B30868BB3B}" type="pres">
      <dgm:prSet presAssocID="{700045BF-DB20-7444-BACD-F6632E46F5AE}" presName="parentShp" presStyleLbl="node1" presStyleIdx="0" presStyleCnt="3">
        <dgm:presLayoutVars>
          <dgm:bulletEnabled val="1"/>
        </dgm:presLayoutVars>
      </dgm:prSet>
      <dgm:spPr/>
    </dgm:pt>
    <dgm:pt modelId="{20EAE29B-9F52-5A4B-AEB5-7F5645D2FED6}" type="pres">
      <dgm:prSet presAssocID="{700045BF-DB20-7444-BACD-F6632E46F5AE}" presName="childShp" presStyleLbl="bgAccFollowNode1" presStyleIdx="0" presStyleCnt="3">
        <dgm:presLayoutVars>
          <dgm:bulletEnabled val="1"/>
        </dgm:presLayoutVars>
      </dgm:prSet>
      <dgm:spPr/>
    </dgm:pt>
    <dgm:pt modelId="{3A2A8674-02A3-444F-93BE-83BD695E41BD}" type="pres">
      <dgm:prSet presAssocID="{3EF2DD20-E1DE-6342-ACF9-6DD26362718D}" presName="spacing" presStyleCnt="0"/>
      <dgm:spPr/>
    </dgm:pt>
    <dgm:pt modelId="{B33A767B-34A5-FB4B-9CE5-95CCFB358ADD}" type="pres">
      <dgm:prSet presAssocID="{FC8E806E-96B0-A94A-96B2-61F7E474DA45}" presName="linNode" presStyleCnt="0"/>
      <dgm:spPr/>
    </dgm:pt>
    <dgm:pt modelId="{83312D55-BE17-8B44-A26A-DD55596949E7}" type="pres">
      <dgm:prSet presAssocID="{FC8E806E-96B0-A94A-96B2-61F7E474DA45}" presName="parentShp" presStyleLbl="node1" presStyleIdx="1" presStyleCnt="3" custScaleX="90943" custLinFactNeighborX="-71" custLinFactNeighborY="-6121">
        <dgm:presLayoutVars>
          <dgm:bulletEnabled val="1"/>
        </dgm:presLayoutVars>
      </dgm:prSet>
      <dgm:spPr/>
    </dgm:pt>
    <dgm:pt modelId="{AC6CE75B-154B-0644-B021-8C0F35C41CAA}" type="pres">
      <dgm:prSet presAssocID="{FC8E806E-96B0-A94A-96B2-61F7E474DA45}" presName="childShp" presStyleLbl="bgAccFollowNode1" presStyleIdx="1" presStyleCnt="3">
        <dgm:presLayoutVars>
          <dgm:bulletEnabled val="1"/>
        </dgm:presLayoutVars>
      </dgm:prSet>
      <dgm:spPr/>
    </dgm:pt>
    <dgm:pt modelId="{CB50FED4-35DF-A240-BBAC-9CBD5591BBC0}" type="pres">
      <dgm:prSet presAssocID="{2226E47F-E0B6-224F-86C4-356878EC9B1C}" presName="spacing" presStyleCnt="0"/>
      <dgm:spPr/>
    </dgm:pt>
    <dgm:pt modelId="{E70446FA-F7D9-224B-A59D-03B571950817}" type="pres">
      <dgm:prSet presAssocID="{25C4A1C7-AB00-B442-98DC-7BEE2576FDCA}" presName="linNode" presStyleCnt="0"/>
      <dgm:spPr/>
    </dgm:pt>
    <dgm:pt modelId="{E8454A44-0A7E-C24B-87E8-79762E58E5F8}" type="pres">
      <dgm:prSet presAssocID="{25C4A1C7-AB00-B442-98DC-7BEE2576FDCA}" presName="parentShp" presStyleLbl="node1" presStyleIdx="2" presStyleCnt="3">
        <dgm:presLayoutVars>
          <dgm:bulletEnabled val="1"/>
        </dgm:presLayoutVars>
      </dgm:prSet>
      <dgm:spPr/>
    </dgm:pt>
    <dgm:pt modelId="{17E7E49F-ABDE-AC4F-8A0E-F942120BE56D}" type="pres">
      <dgm:prSet presAssocID="{25C4A1C7-AB00-B442-98DC-7BEE2576FDCA}" presName="childShp" presStyleLbl="bgAccFollowNode1" presStyleIdx="2" presStyleCnt="3">
        <dgm:presLayoutVars>
          <dgm:bulletEnabled val="1"/>
        </dgm:presLayoutVars>
      </dgm:prSet>
      <dgm:spPr/>
    </dgm:pt>
  </dgm:ptLst>
  <dgm:cxnLst>
    <dgm:cxn modelId="{B4CCE903-EF37-A446-A907-5D09BFFFF04F}" srcId="{700045BF-DB20-7444-BACD-F6632E46F5AE}" destId="{0CCBB48C-6C70-5344-A365-D9A422288708}" srcOrd="0" destOrd="0" parTransId="{9FFCD620-35B7-2B4B-AE45-861C66062F8A}" sibTransId="{26E6456B-3C5F-F14F-A377-ED0C0B650C5B}"/>
    <dgm:cxn modelId="{F91D3912-7FF7-744F-901A-672D1E0C2973}" srcId="{25C4A1C7-AB00-B442-98DC-7BEE2576FDCA}" destId="{334B0B85-C023-B343-8D2E-F0F63493D757}" srcOrd="2" destOrd="0" parTransId="{BAFF955C-12E0-D34A-9F78-D737F11CB3EA}" sibTransId="{6968AFA4-6374-B045-BA1C-177541597220}"/>
    <dgm:cxn modelId="{EDD44212-6D9A-E542-A3AB-CA4E0C0555F8}" srcId="{FC8E806E-96B0-A94A-96B2-61F7E474DA45}" destId="{13C87F16-16E5-E14F-8F4F-0BE235C02D33}" srcOrd="0" destOrd="0" parTransId="{D0A3B10E-DC6A-9844-B0D0-A2828F1B31DC}" sibTransId="{6D37BD73-987C-8F40-B38A-86F2221FEC4F}"/>
    <dgm:cxn modelId="{CAD65113-CFFB-424D-8A4B-8F2D3229ED5F}" srcId="{3F0FC95F-BDB0-F84D-A260-858058A68EE6}" destId="{700045BF-DB20-7444-BACD-F6632E46F5AE}" srcOrd="0" destOrd="0" parTransId="{CFA9BBA2-EDB9-4440-A2B4-10EED252B8DA}" sibTransId="{3EF2DD20-E1DE-6342-ACF9-6DD26362718D}"/>
    <dgm:cxn modelId="{89918F15-DD29-3948-AC38-F35CF0240ADC}" srcId="{700045BF-DB20-7444-BACD-F6632E46F5AE}" destId="{29F55F00-0550-9A40-AE70-6627E92E7A16}" srcOrd="2" destOrd="0" parTransId="{4B7B452F-62E5-AF40-8EAB-FD7F6959701E}" sibTransId="{E85B264B-A185-EF44-B8BC-D78FAFE84966}"/>
    <dgm:cxn modelId="{60CCC324-13A3-7546-9955-9380681ED3B9}" type="presOf" srcId="{FC8E806E-96B0-A94A-96B2-61F7E474DA45}" destId="{83312D55-BE17-8B44-A26A-DD55596949E7}" srcOrd="0" destOrd="0" presId="urn:microsoft.com/office/officeart/2005/8/layout/vList6"/>
    <dgm:cxn modelId="{C7C89C2C-A3E5-B946-8902-14C24AC60B8C}" type="presOf" srcId="{3F0FC95F-BDB0-F84D-A260-858058A68EE6}" destId="{191AA2B4-E251-CA4B-8525-04F59FC97FD9}" srcOrd="0" destOrd="0" presId="urn:microsoft.com/office/officeart/2005/8/layout/vList6"/>
    <dgm:cxn modelId="{D3524636-94F2-474F-A046-98DEBCF94EAA}" type="presOf" srcId="{1D49E437-3EA1-2F44-A123-BD5C9ED94674}" destId="{17E7E49F-ABDE-AC4F-8A0E-F942120BE56D}" srcOrd="0" destOrd="1" presId="urn:microsoft.com/office/officeart/2005/8/layout/vList6"/>
    <dgm:cxn modelId="{188F623E-503E-234B-A19E-18192443EC3F}" srcId="{3F0FC95F-BDB0-F84D-A260-858058A68EE6}" destId="{25C4A1C7-AB00-B442-98DC-7BEE2576FDCA}" srcOrd="2" destOrd="0" parTransId="{38C18D00-F866-204C-A8E0-5901407DD636}" sibTransId="{85F43964-7134-EE40-9C7B-03EBA8E807F4}"/>
    <dgm:cxn modelId="{01A2EF42-153C-C540-A658-D76BE923B30D}" srcId="{25C4A1C7-AB00-B442-98DC-7BEE2576FDCA}" destId="{1D49E437-3EA1-2F44-A123-BD5C9ED94674}" srcOrd="1" destOrd="0" parTransId="{9AB948AC-0A85-F741-9DCD-7CC9C80A018C}" sibTransId="{9D682667-C322-AD45-8651-C56727518F86}"/>
    <dgm:cxn modelId="{C925A843-2573-3646-A372-6AF2CBD68DC1}" srcId="{25C4A1C7-AB00-B442-98DC-7BEE2576FDCA}" destId="{ADAE74A3-9B03-434F-9C10-4C03D47FC935}" srcOrd="0" destOrd="0" parTransId="{7A5B7913-1654-894A-8199-B9F274B947C6}" sibTransId="{CCC1468F-BA48-814E-8E81-A38BCE62FBB8}"/>
    <dgm:cxn modelId="{14B17C48-B9C0-4747-B481-1A6FBDD3C614}" type="presOf" srcId="{01D312B9-91E2-0142-AEBD-DBC1421F997F}" destId="{20EAE29B-9F52-5A4B-AEB5-7F5645D2FED6}" srcOrd="0" destOrd="1" presId="urn:microsoft.com/office/officeart/2005/8/layout/vList6"/>
    <dgm:cxn modelId="{F9ADC262-AEB3-CB43-80BD-BFCF2E23AEB4}" type="presOf" srcId="{25C4A1C7-AB00-B442-98DC-7BEE2576FDCA}" destId="{E8454A44-0A7E-C24B-87E8-79762E58E5F8}" srcOrd="0" destOrd="0" presId="urn:microsoft.com/office/officeart/2005/8/layout/vList6"/>
    <dgm:cxn modelId="{52DB8B65-A17E-FE49-A366-385C5E44E344}" srcId="{3F0FC95F-BDB0-F84D-A260-858058A68EE6}" destId="{FC8E806E-96B0-A94A-96B2-61F7E474DA45}" srcOrd="1" destOrd="0" parTransId="{059CAC46-83E1-4E46-8AC3-7602A50105E7}" sibTransId="{2226E47F-E0B6-224F-86C4-356878EC9B1C}"/>
    <dgm:cxn modelId="{07BD616A-25B9-CE4A-9B7F-65B0D9F778BC}" type="presOf" srcId="{F57A2A1A-8D0D-F74C-B3EB-30A685444392}" destId="{AC6CE75B-154B-0644-B021-8C0F35C41CAA}" srcOrd="0" destOrd="4" presId="urn:microsoft.com/office/officeart/2005/8/layout/vList6"/>
    <dgm:cxn modelId="{7E60516D-35E6-344A-8095-1F070A7F891C}" type="presOf" srcId="{5740750A-231D-8740-8B50-B5693321EA4D}" destId="{17E7E49F-ABDE-AC4F-8A0E-F942120BE56D}" srcOrd="0" destOrd="3" presId="urn:microsoft.com/office/officeart/2005/8/layout/vList6"/>
    <dgm:cxn modelId="{6102AF74-30F3-9D40-993E-67B9E8F2DB23}" type="presOf" srcId="{700045BF-DB20-7444-BACD-F6632E46F5AE}" destId="{5E62ADE2-E864-0E4B-8F99-43B30868BB3B}" srcOrd="0" destOrd="0" presId="urn:microsoft.com/office/officeart/2005/8/layout/vList6"/>
    <dgm:cxn modelId="{5F7BF980-A219-E64A-98DA-9B62E7AD4D45}" type="presOf" srcId="{10E9D601-3E9A-734F-A535-25D821E5CD7D}" destId="{AC6CE75B-154B-0644-B021-8C0F35C41CAA}" srcOrd="0" destOrd="3" presId="urn:microsoft.com/office/officeart/2005/8/layout/vList6"/>
    <dgm:cxn modelId="{23C1C481-5448-374A-A505-3709F40493E4}" srcId="{25C4A1C7-AB00-B442-98DC-7BEE2576FDCA}" destId="{5740750A-231D-8740-8B50-B5693321EA4D}" srcOrd="3" destOrd="0" parTransId="{C1A006AF-798E-7C49-BE96-A1BDFC62FED7}" sibTransId="{5A8A4DC6-3FBF-D64B-819A-183014B46D40}"/>
    <dgm:cxn modelId="{48AD5183-FC7C-C140-A1FA-06320060ACC8}" type="presOf" srcId="{4C81809D-69D5-5840-AA4B-963198D3D415}" destId="{AC6CE75B-154B-0644-B021-8C0F35C41CAA}" srcOrd="0" destOrd="1" presId="urn:microsoft.com/office/officeart/2005/8/layout/vList6"/>
    <dgm:cxn modelId="{9AF0D583-6DB2-3B44-907F-6A3D4965FDDB}" type="presOf" srcId="{349AA009-60C6-F045-9DB9-FDC4598FF4FB}" destId="{AC6CE75B-154B-0644-B021-8C0F35C41CAA}" srcOrd="0" destOrd="2" presId="urn:microsoft.com/office/officeart/2005/8/layout/vList6"/>
    <dgm:cxn modelId="{B571AD85-6345-894B-9733-83CBEE1D40E9}" srcId="{FC8E806E-96B0-A94A-96B2-61F7E474DA45}" destId="{10E9D601-3E9A-734F-A535-25D821E5CD7D}" srcOrd="3" destOrd="0" parTransId="{15AFB9CC-926F-DC4B-A92E-C87E9DD15ADE}" sibTransId="{B31F9683-74F7-6E4A-B233-FDA372DC01A3}"/>
    <dgm:cxn modelId="{DEEA3F91-7434-0047-B37F-7748858B3E5B}" type="presOf" srcId="{13C87F16-16E5-E14F-8F4F-0BE235C02D33}" destId="{AC6CE75B-154B-0644-B021-8C0F35C41CAA}" srcOrd="0" destOrd="0" presId="urn:microsoft.com/office/officeart/2005/8/layout/vList6"/>
    <dgm:cxn modelId="{9CCF959F-1C5D-C146-B073-F8ECB6DBCB7F}" type="presOf" srcId="{0CCBB48C-6C70-5344-A365-D9A422288708}" destId="{20EAE29B-9F52-5A4B-AEB5-7F5645D2FED6}" srcOrd="0" destOrd="0" presId="urn:microsoft.com/office/officeart/2005/8/layout/vList6"/>
    <dgm:cxn modelId="{00D11DB5-F536-404A-A2A4-EEEC715E689F}" type="presOf" srcId="{334B0B85-C023-B343-8D2E-F0F63493D757}" destId="{17E7E49F-ABDE-AC4F-8A0E-F942120BE56D}" srcOrd="0" destOrd="2" presId="urn:microsoft.com/office/officeart/2005/8/layout/vList6"/>
    <dgm:cxn modelId="{73FC49C8-1BF4-004E-9B50-8C587CA547BB}" srcId="{FC8E806E-96B0-A94A-96B2-61F7E474DA45}" destId="{F57A2A1A-8D0D-F74C-B3EB-30A685444392}" srcOrd="4" destOrd="0" parTransId="{ED9A2C6A-CABF-F342-BF1A-258AA5453B42}" sibTransId="{974AF9B6-3AED-C44F-9F73-55EEE9170AC5}"/>
    <dgm:cxn modelId="{D9E986EE-010C-DB41-9241-639EB32FAAAC}" type="presOf" srcId="{29F55F00-0550-9A40-AE70-6627E92E7A16}" destId="{20EAE29B-9F52-5A4B-AEB5-7F5645D2FED6}" srcOrd="0" destOrd="2" presId="urn:microsoft.com/office/officeart/2005/8/layout/vList6"/>
    <dgm:cxn modelId="{2FA173F1-857D-6C4F-B9B0-7802AD8A3A04}" srcId="{FC8E806E-96B0-A94A-96B2-61F7E474DA45}" destId="{349AA009-60C6-F045-9DB9-FDC4598FF4FB}" srcOrd="2" destOrd="0" parTransId="{AA4D42EE-9EB3-2D40-8478-5C2E55C54B73}" sibTransId="{497495C6-BF91-BD4F-97BF-2A40C4F4D637}"/>
    <dgm:cxn modelId="{99C754F5-27DE-A94F-B827-443306EE789D}" srcId="{FC8E806E-96B0-A94A-96B2-61F7E474DA45}" destId="{4C81809D-69D5-5840-AA4B-963198D3D415}" srcOrd="1" destOrd="0" parTransId="{A9FC7B5C-A64D-F044-A321-EACDDB70B475}" sibTransId="{EF1CB4C2-95A6-A34C-A626-6BAF2EA256CB}"/>
    <dgm:cxn modelId="{A4CE5BF5-B755-4F47-8632-C0E16A645CF1}" srcId="{700045BF-DB20-7444-BACD-F6632E46F5AE}" destId="{01D312B9-91E2-0142-AEBD-DBC1421F997F}" srcOrd="1" destOrd="0" parTransId="{B418AD30-CF48-EB4A-9474-9293C7587200}" sibTransId="{7AEFE88A-1766-3846-97C5-167B8E9D579C}"/>
    <dgm:cxn modelId="{2E6BDAFC-22DC-6042-A1CA-8958F3BEA700}" type="presOf" srcId="{ADAE74A3-9B03-434F-9C10-4C03D47FC935}" destId="{17E7E49F-ABDE-AC4F-8A0E-F942120BE56D}" srcOrd="0" destOrd="0" presId="urn:microsoft.com/office/officeart/2005/8/layout/vList6"/>
    <dgm:cxn modelId="{374F5CCD-8401-CA49-BD29-41B6C3175B61}" type="presParOf" srcId="{191AA2B4-E251-CA4B-8525-04F59FC97FD9}" destId="{35475AE9-8779-0D46-BB09-B2A392EF2528}" srcOrd="0" destOrd="0" presId="urn:microsoft.com/office/officeart/2005/8/layout/vList6"/>
    <dgm:cxn modelId="{D1D5BC3E-3AA0-C54D-8A75-82F95DFBCC1A}" type="presParOf" srcId="{35475AE9-8779-0D46-BB09-B2A392EF2528}" destId="{5E62ADE2-E864-0E4B-8F99-43B30868BB3B}" srcOrd="0" destOrd="0" presId="urn:microsoft.com/office/officeart/2005/8/layout/vList6"/>
    <dgm:cxn modelId="{206F2441-AAC8-784A-81D0-A016C7E64791}" type="presParOf" srcId="{35475AE9-8779-0D46-BB09-B2A392EF2528}" destId="{20EAE29B-9F52-5A4B-AEB5-7F5645D2FED6}" srcOrd="1" destOrd="0" presId="urn:microsoft.com/office/officeart/2005/8/layout/vList6"/>
    <dgm:cxn modelId="{C051D7A2-F1AD-2945-A44A-F8833081142F}" type="presParOf" srcId="{191AA2B4-E251-CA4B-8525-04F59FC97FD9}" destId="{3A2A8674-02A3-444F-93BE-83BD695E41BD}" srcOrd="1" destOrd="0" presId="urn:microsoft.com/office/officeart/2005/8/layout/vList6"/>
    <dgm:cxn modelId="{B78A348E-4DAE-4549-BA12-C1C444F07325}" type="presParOf" srcId="{191AA2B4-E251-CA4B-8525-04F59FC97FD9}" destId="{B33A767B-34A5-FB4B-9CE5-95CCFB358ADD}" srcOrd="2" destOrd="0" presId="urn:microsoft.com/office/officeart/2005/8/layout/vList6"/>
    <dgm:cxn modelId="{06DEBC72-8F3A-F64B-9DBF-6F7A2AE83A7E}" type="presParOf" srcId="{B33A767B-34A5-FB4B-9CE5-95CCFB358ADD}" destId="{83312D55-BE17-8B44-A26A-DD55596949E7}" srcOrd="0" destOrd="0" presId="urn:microsoft.com/office/officeart/2005/8/layout/vList6"/>
    <dgm:cxn modelId="{9E649DB5-8D2B-9F49-98E8-EDB8691AF5FF}" type="presParOf" srcId="{B33A767B-34A5-FB4B-9CE5-95CCFB358ADD}" destId="{AC6CE75B-154B-0644-B021-8C0F35C41CAA}" srcOrd="1" destOrd="0" presId="urn:microsoft.com/office/officeart/2005/8/layout/vList6"/>
    <dgm:cxn modelId="{AB665904-58B4-BD4D-B2D0-024ED9429F40}" type="presParOf" srcId="{191AA2B4-E251-CA4B-8525-04F59FC97FD9}" destId="{CB50FED4-35DF-A240-BBAC-9CBD5591BBC0}" srcOrd="3" destOrd="0" presId="urn:microsoft.com/office/officeart/2005/8/layout/vList6"/>
    <dgm:cxn modelId="{03F3247B-791A-8044-B026-1B1A150980B6}" type="presParOf" srcId="{191AA2B4-E251-CA4B-8525-04F59FC97FD9}" destId="{E70446FA-F7D9-224B-A59D-03B571950817}" srcOrd="4" destOrd="0" presId="urn:microsoft.com/office/officeart/2005/8/layout/vList6"/>
    <dgm:cxn modelId="{A0A78DFF-CE3B-C543-96A7-8A91583D778D}" type="presParOf" srcId="{E70446FA-F7D9-224B-A59D-03B571950817}" destId="{E8454A44-0A7E-C24B-87E8-79762E58E5F8}" srcOrd="0" destOrd="0" presId="urn:microsoft.com/office/officeart/2005/8/layout/vList6"/>
    <dgm:cxn modelId="{C8F8B8EA-A530-CA43-A668-976903684549}" type="presParOf" srcId="{E70446FA-F7D9-224B-A59D-03B571950817}" destId="{17E7E49F-ABDE-AC4F-8A0E-F942120BE56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6A087B-C734-E343-855A-2B77EC53D5B3}"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GB"/>
        </a:p>
      </dgm:t>
    </dgm:pt>
    <dgm:pt modelId="{899869DF-0798-1A43-A631-B39B1BE464ED}">
      <dgm:prSet phldrT="[Text]" custT="1"/>
      <dgm:spPr>
        <a:solidFill>
          <a:srgbClr val="7030A0"/>
        </a:solidFill>
      </dgm:spPr>
      <dgm:t>
        <a:bodyPr/>
        <a:lstStyle/>
        <a:p>
          <a:r>
            <a:rPr lang="en-GB" sz="2400" b="1" kern="1200" cap="small" baseline="0" dirty="0">
              <a:solidFill>
                <a:srgbClr val="FFFF00"/>
              </a:solidFill>
            </a:rPr>
            <a:t>The right to express views</a:t>
          </a:r>
        </a:p>
        <a:p>
          <a:r>
            <a:rPr lang="en-GB" sz="2400" b="1" kern="1200" cap="small" baseline="0" dirty="0">
              <a:solidFill>
                <a:srgbClr val="FF0000"/>
              </a:solidFill>
            </a:rPr>
            <a:t>Article 12</a:t>
          </a:r>
        </a:p>
        <a:p>
          <a:r>
            <a:rPr lang="en-GB" sz="2400" b="1" kern="1200" cap="small" baseline="0" dirty="0">
              <a:solidFill>
                <a:srgbClr val="FFFF00"/>
              </a:solidFill>
              <a:latin typeface="Arial"/>
              <a:ea typeface="+mn-ea"/>
              <a:cs typeface="+mn-cs"/>
            </a:rPr>
            <a:t>The right to have views given due weight</a:t>
          </a:r>
        </a:p>
      </dgm:t>
    </dgm:pt>
    <dgm:pt modelId="{0D273904-6E01-2445-B1B8-C3F771B653D7}" type="parTrans" cxnId="{CBFAD13D-152F-2744-B51B-2D16EE9F4338}">
      <dgm:prSet/>
      <dgm:spPr/>
      <dgm:t>
        <a:bodyPr/>
        <a:lstStyle/>
        <a:p>
          <a:endParaRPr lang="en-GB"/>
        </a:p>
      </dgm:t>
    </dgm:pt>
    <dgm:pt modelId="{90152CC3-F70F-6F41-9974-0F3AF0E5F135}" type="sibTrans" cxnId="{CBFAD13D-152F-2744-B51B-2D16EE9F4338}">
      <dgm:prSet/>
      <dgm:spPr/>
      <dgm:t>
        <a:bodyPr/>
        <a:lstStyle/>
        <a:p>
          <a:endParaRPr lang="en-GB"/>
        </a:p>
      </dgm:t>
    </dgm:pt>
    <dgm:pt modelId="{1B324A7D-4EF1-5D40-B506-A6D8774A17A5}">
      <dgm:prSet phldrT="[Text]" custT="1"/>
      <dgm:spPr>
        <a:solidFill>
          <a:schemeClr val="accent6">
            <a:lumMod val="75000"/>
          </a:schemeClr>
        </a:solidFill>
      </dgm:spPr>
      <dgm:t>
        <a:bodyPr/>
        <a:lstStyle/>
        <a:p>
          <a:r>
            <a:rPr lang="en-GB" sz="2400" b="1" cap="small" baseline="0" dirty="0"/>
            <a:t>Space</a:t>
          </a:r>
        </a:p>
        <a:p>
          <a:r>
            <a:rPr lang="en-GB" sz="2400" cap="small" baseline="0" dirty="0"/>
            <a:t>Safe and inclusive opportunity to form and express views </a:t>
          </a:r>
        </a:p>
      </dgm:t>
    </dgm:pt>
    <dgm:pt modelId="{2048CA6B-31B7-A747-9745-0BDC3481C35A}" type="parTrans" cxnId="{782B4C0E-F8B2-C74D-90C2-F59580A1F865}">
      <dgm:prSet/>
      <dgm:spPr/>
      <dgm:t>
        <a:bodyPr/>
        <a:lstStyle/>
        <a:p>
          <a:endParaRPr lang="en-GB"/>
        </a:p>
      </dgm:t>
    </dgm:pt>
    <dgm:pt modelId="{F40F884F-4430-1A4B-B6E1-097B2C8FA1CD}" type="sibTrans" cxnId="{782B4C0E-F8B2-C74D-90C2-F59580A1F865}">
      <dgm:prSet/>
      <dgm:spPr/>
      <dgm:t>
        <a:bodyPr/>
        <a:lstStyle/>
        <a:p>
          <a:endParaRPr lang="en-GB"/>
        </a:p>
      </dgm:t>
    </dgm:pt>
    <dgm:pt modelId="{1EE2D38C-FBA2-D940-92D7-7F8D82231951}">
      <dgm:prSet phldrT="[Text]" custT="1"/>
      <dgm:spPr>
        <a:solidFill>
          <a:srgbClr val="FFC000"/>
        </a:solidFill>
      </dgm:spPr>
      <dgm:t>
        <a:bodyPr/>
        <a:lstStyle/>
        <a:p>
          <a:r>
            <a:rPr lang="en-GB" sz="2400" b="1" dirty="0"/>
            <a:t>Voice</a:t>
          </a:r>
        </a:p>
        <a:p>
          <a:r>
            <a:rPr lang="en-GB" sz="2400" cap="small" baseline="0" dirty="0"/>
            <a:t>Facilitated to form and express views freely in a medium of choice</a:t>
          </a:r>
        </a:p>
      </dgm:t>
    </dgm:pt>
    <dgm:pt modelId="{9ADC65B3-56AF-0A44-8F7D-1433FB1D6D4C}" type="parTrans" cxnId="{332DFC78-4BD3-D348-8A8E-13780B0E3A0A}">
      <dgm:prSet/>
      <dgm:spPr/>
      <dgm:t>
        <a:bodyPr/>
        <a:lstStyle/>
        <a:p>
          <a:endParaRPr lang="en-GB"/>
        </a:p>
      </dgm:t>
    </dgm:pt>
    <dgm:pt modelId="{44E79858-DEC9-D744-9300-BD6313831F31}" type="sibTrans" cxnId="{332DFC78-4BD3-D348-8A8E-13780B0E3A0A}">
      <dgm:prSet/>
      <dgm:spPr/>
      <dgm:t>
        <a:bodyPr/>
        <a:lstStyle/>
        <a:p>
          <a:endParaRPr lang="en-GB"/>
        </a:p>
      </dgm:t>
    </dgm:pt>
    <dgm:pt modelId="{73F6CBB0-28E8-1C4C-B637-B1254C7A28F4}">
      <dgm:prSet phldrT="[Text]" custT="1"/>
      <dgm:spPr/>
      <dgm:t>
        <a:bodyPr/>
        <a:lstStyle/>
        <a:p>
          <a:r>
            <a:rPr lang="en-GB" sz="2400" b="1" cap="small" baseline="0" dirty="0"/>
            <a:t>Influence</a:t>
          </a:r>
        </a:p>
        <a:p>
          <a:r>
            <a:rPr lang="en-GB" sz="2400" cap="small" baseline="0" dirty="0"/>
            <a:t>The views must be acted upon</a:t>
          </a:r>
        </a:p>
        <a:p>
          <a:endParaRPr lang="en-GB" sz="1600" cap="small" baseline="0" dirty="0"/>
        </a:p>
      </dgm:t>
    </dgm:pt>
    <dgm:pt modelId="{BB9B6375-53ED-5348-B425-CB76D45E1D50}" type="parTrans" cxnId="{48DE5AFA-BC82-4F42-ABBA-E3034AA2A2E2}">
      <dgm:prSet/>
      <dgm:spPr/>
      <dgm:t>
        <a:bodyPr/>
        <a:lstStyle/>
        <a:p>
          <a:endParaRPr lang="en-GB"/>
        </a:p>
      </dgm:t>
    </dgm:pt>
    <dgm:pt modelId="{B7B20D4F-5A82-8D4A-AFD5-F85288E4DCB8}" type="sibTrans" cxnId="{48DE5AFA-BC82-4F42-ABBA-E3034AA2A2E2}">
      <dgm:prSet/>
      <dgm:spPr/>
      <dgm:t>
        <a:bodyPr/>
        <a:lstStyle/>
        <a:p>
          <a:endParaRPr lang="en-GB"/>
        </a:p>
      </dgm:t>
    </dgm:pt>
    <dgm:pt modelId="{3D601AE3-2E1E-2C47-873E-6101F45F4ECD}">
      <dgm:prSet phldrT="[Text]" custT="1"/>
      <dgm:spPr>
        <a:solidFill>
          <a:srgbClr val="FF0000"/>
        </a:solidFill>
      </dgm:spPr>
      <dgm:t>
        <a:bodyPr/>
        <a:lstStyle/>
        <a:p>
          <a:r>
            <a:rPr lang="en-GB" sz="2400" b="1" cap="small" baseline="0" dirty="0"/>
            <a:t>Audience</a:t>
          </a:r>
        </a:p>
        <a:p>
          <a:r>
            <a:rPr lang="en-GB" sz="2400" cap="small" baseline="0" dirty="0"/>
            <a:t>The view must be listened to</a:t>
          </a:r>
        </a:p>
        <a:p>
          <a:endParaRPr lang="en-GB" sz="1600" cap="small" baseline="0" dirty="0"/>
        </a:p>
      </dgm:t>
    </dgm:pt>
    <dgm:pt modelId="{72D61948-1AA9-7D42-A65C-4FADF62072B8}" type="parTrans" cxnId="{CA7EA902-2F0B-5E4A-B4FE-6EE40CBA15DA}">
      <dgm:prSet/>
      <dgm:spPr/>
      <dgm:t>
        <a:bodyPr/>
        <a:lstStyle/>
        <a:p>
          <a:endParaRPr lang="en-GB"/>
        </a:p>
      </dgm:t>
    </dgm:pt>
    <dgm:pt modelId="{F1BBC600-99FC-9D4B-960F-18C67359EF4B}" type="sibTrans" cxnId="{CA7EA902-2F0B-5E4A-B4FE-6EE40CBA15DA}">
      <dgm:prSet/>
      <dgm:spPr/>
      <dgm:t>
        <a:bodyPr/>
        <a:lstStyle/>
        <a:p>
          <a:endParaRPr lang="en-GB"/>
        </a:p>
      </dgm:t>
    </dgm:pt>
    <dgm:pt modelId="{F2C7D968-5E45-DC4A-802B-982138E2C5A7}" type="pres">
      <dgm:prSet presAssocID="{B76A087B-C734-E343-855A-2B77EC53D5B3}" presName="diagram" presStyleCnt="0">
        <dgm:presLayoutVars>
          <dgm:chMax val="1"/>
          <dgm:dir/>
          <dgm:animLvl val="ctr"/>
          <dgm:resizeHandles val="exact"/>
        </dgm:presLayoutVars>
      </dgm:prSet>
      <dgm:spPr/>
    </dgm:pt>
    <dgm:pt modelId="{1DF62A4E-36E2-F54D-980C-8E9D6F1B5781}" type="pres">
      <dgm:prSet presAssocID="{B76A087B-C734-E343-855A-2B77EC53D5B3}" presName="matrix" presStyleCnt="0"/>
      <dgm:spPr/>
    </dgm:pt>
    <dgm:pt modelId="{FC83733E-1BAD-0242-9798-12B9DE7A7AA7}" type="pres">
      <dgm:prSet presAssocID="{B76A087B-C734-E343-855A-2B77EC53D5B3}" presName="tile1" presStyleLbl="node1" presStyleIdx="0" presStyleCnt="4"/>
      <dgm:spPr/>
    </dgm:pt>
    <dgm:pt modelId="{FD65C0CC-4327-764F-AB43-62C8C15604C2}" type="pres">
      <dgm:prSet presAssocID="{B76A087B-C734-E343-855A-2B77EC53D5B3}" presName="tile1text" presStyleLbl="node1" presStyleIdx="0" presStyleCnt="4">
        <dgm:presLayoutVars>
          <dgm:chMax val="0"/>
          <dgm:chPref val="0"/>
          <dgm:bulletEnabled val="1"/>
        </dgm:presLayoutVars>
      </dgm:prSet>
      <dgm:spPr/>
    </dgm:pt>
    <dgm:pt modelId="{3CAED60B-F559-7843-9AC3-B16A21F1E6E6}" type="pres">
      <dgm:prSet presAssocID="{B76A087B-C734-E343-855A-2B77EC53D5B3}" presName="tile2" presStyleLbl="node1" presStyleIdx="1" presStyleCnt="4" custLinFactNeighborX="258" custLinFactNeighborY="-384"/>
      <dgm:spPr/>
    </dgm:pt>
    <dgm:pt modelId="{6A154650-8B72-6742-B39C-D37D0E4BBF33}" type="pres">
      <dgm:prSet presAssocID="{B76A087B-C734-E343-855A-2B77EC53D5B3}" presName="tile2text" presStyleLbl="node1" presStyleIdx="1" presStyleCnt="4">
        <dgm:presLayoutVars>
          <dgm:chMax val="0"/>
          <dgm:chPref val="0"/>
          <dgm:bulletEnabled val="1"/>
        </dgm:presLayoutVars>
      </dgm:prSet>
      <dgm:spPr/>
    </dgm:pt>
    <dgm:pt modelId="{0226B8FA-8930-2647-8BC9-8F0FA5A428DF}" type="pres">
      <dgm:prSet presAssocID="{B76A087B-C734-E343-855A-2B77EC53D5B3}" presName="tile3" presStyleLbl="node1" presStyleIdx="2" presStyleCnt="4"/>
      <dgm:spPr/>
    </dgm:pt>
    <dgm:pt modelId="{6CC95B1A-7D87-5C47-976B-7ED7AA78A492}" type="pres">
      <dgm:prSet presAssocID="{B76A087B-C734-E343-855A-2B77EC53D5B3}" presName="tile3text" presStyleLbl="node1" presStyleIdx="2" presStyleCnt="4">
        <dgm:presLayoutVars>
          <dgm:chMax val="0"/>
          <dgm:chPref val="0"/>
          <dgm:bulletEnabled val="1"/>
        </dgm:presLayoutVars>
      </dgm:prSet>
      <dgm:spPr/>
    </dgm:pt>
    <dgm:pt modelId="{2BDA4A55-CB85-9044-B813-373FC40EC53B}" type="pres">
      <dgm:prSet presAssocID="{B76A087B-C734-E343-855A-2B77EC53D5B3}" presName="tile4" presStyleLbl="node1" presStyleIdx="3" presStyleCnt="4"/>
      <dgm:spPr/>
    </dgm:pt>
    <dgm:pt modelId="{5EAB94FD-34BC-B043-A7A0-69E66C83062B}" type="pres">
      <dgm:prSet presAssocID="{B76A087B-C734-E343-855A-2B77EC53D5B3}" presName="tile4text" presStyleLbl="node1" presStyleIdx="3" presStyleCnt="4">
        <dgm:presLayoutVars>
          <dgm:chMax val="0"/>
          <dgm:chPref val="0"/>
          <dgm:bulletEnabled val="1"/>
        </dgm:presLayoutVars>
      </dgm:prSet>
      <dgm:spPr/>
    </dgm:pt>
    <dgm:pt modelId="{6847F03C-9050-D244-9504-3513267BFAD7}" type="pres">
      <dgm:prSet presAssocID="{B76A087B-C734-E343-855A-2B77EC53D5B3}" presName="centerTile" presStyleLbl="fgShp" presStyleIdx="0" presStyleCnt="1" custScaleX="148625" custScaleY="135893">
        <dgm:presLayoutVars>
          <dgm:chMax val="0"/>
          <dgm:chPref val="0"/>
        </dgm:presLayoutVars>
      </dgm:prSet>
      <dgm:spPr/>
    </dgm:pt>
  </dgm:ptLst>
  <dgm:cxnLst>
    <dgm:cxn modelId="{CA7EA902-2F0B-5E4A-B4FE-6EE40CBA15DA}" srcId="{899869DF-0798-1A43-A631-B39B1BE464ED}" destId="{3D601AE3-2E1E-2C47-873E-6101F45F4ECD}" srcOrd="3" destOrd="0" parTransId="{72D61948-1AA9-7D42-A65C-4FADF62072B8}" sibTransId="{F1BBC600-99FC-9D4B-960F-18C67359EF4B}"/>
    <dgm:cxn modelId="{926AF303-A5E6-294F-8C2E-7D2ADB80C32A}" type="presOf" srcId="{1EE2D38C-FBA2-D940-92D7-7F8D82231951}" destId="{6A154650-8B72-6742-B39C-D37D0E4BBF33}" srcOrd="1" destOrd="0" presId="urn:microsoft.com/office/officeart/2005/8/layout/matrix1"/>
    <dgm:cxn modelId="{782B4C0E-F8B2-C74D-90C2-F59580A1F865}" srcId="{899869DF-0798-1A43-A631-B39B1BE464ED}" destId="{1B324A7D-4EF1-5D40-B506-A6D8774A17A5}" srcOrd="0" destOrd="0" parTransId="{2048CA6B-31B7-A747-9745-0BDC3481C35A}" sibTransId="{F40F884F-4430-1A4B-B6E1-097B2C8FA1CD}"/>
    <dgm:cxn modelId="{B1B28312-3E4B-7C42-98E7-DF5055F06F23}" type="presOf" srcId="{899869DF-0798-1A43-A631-B39B1BE464ED}" destId="{6847F03C-9050-D244-9504-3513267BFAD7}" srcOrd="0" destOrd="0" presId="urn:microsoft.com/office/officeart/2005/8/layout/matrix1"/>
    <dgm:cxn modelId="{4AFB0D31-59AC-6044-9E20-E3C4FDDF4F00}" type="presOf" srcId="{1B324A7D-4EF1-5D40-B506-A6D8774A17A5}" destId="{FD65C0CC-4327-764F-AB43-62C8C15604C2}" srcOrd="1" destOrd="0" presId="urn:microsoft.com/office/officeart/2005/8/layout/matrix1"/>
    <dgm:cxn modelId="{CBFAD13D-152F-2744-B51B-2D16EE9F4338}" srcId="{B76A087B-C734-E343-855A-2B77EC53D5B3}" destId="{899869DF-0798-1A43-A631-B39B1BE464ED}" srcOrd="0" destOrd="0" parTransId="{0D273904-6E01-2445-B1B8-C3F771B653D7}" sibTransId="{90152CC3-F70F-6F41-9974-0F3AF0E5F135}"/>
    <dgm:cxn modelId="{74ED1746-B429-D246-9839-10D6D3317610}" type="presOf" srcId="{73F6CBB0-28E8-1C4C-B637-B1254C7A28F4}" destId="{0226B8FA-8930-2647-8BC9-8F0FA5A428DF}" srcOrd="0" destOrd="0" presId="urn:microsoft.com/office/officeart/2005/8/layout/matrix1"/>
    <dgm:cxn modelId="{D47BE74D-43D3-5042-8840-D57CDB98C020}" type="presOf" srcId="{3D601AE3-2E1E-2C47-873E-6101F45F4ECD}" destId="{5EAB94FD-34BC-B043-A7A0-69E66C83062B}" srcOrd="1" destOrd="0" presId="urn:microsoft.com/office/officeart/2005/8/layout/matrix1"/>
    <dgm:cxn modelId="{332DFC78-4BD3-D348-8A8E-13780B0E3A0A}" srcId="{899869DF-0798-1A43-A631-B39B1BE464ED}" destId="{1EE2D38C-FBA2-D940-92D7-7F8D82231951}" srcOrd="1" destOrd="0" parTransId="{9ADC65B3-56AF-0A44-8F7D-1433FB1D6D4C}" sibTransId="{44E79858-DEC9-D744-9300-BD6313831F31}"/>
    <dgm:cxn modelId="{3F389C8D-1669-6C44-B9C6-E3C9DD596910}" type="presOf" srcId="{3D601AE3-2E1E-2C47-873E-6101F45F4ECD}" destId="{2BDA4A55-CB85-9044-B813-373FC40EC53B}" srcOrd="0" destOrd="0" presId="urn:microsoft.com/office/officeart/2005/8/layout/matrix1"/>
    <dgm:cxn modelId="{30E74498-FA7A-214E-AE18-13E61E97EADA}" type="presOf" srcId="{73F6CBB0-28E8-1C4C-B637-B1254C7A28F4}" destId="{6CC95B1A-7D87-5C47-976B-7ED7AA78A492}" srcOrd="1" destOrd="0" presId="urn:microsoft.com/office/officeart/2005/8/layout/matrix1"/>
    <dgm:cxn modelId="{7CD02EA9-0162-8D41-B7A1-DE430CAA8725}" type="presOf" srcId="{B76A087B-C734-E343-855A-2B77EC53D5B3}" destId="{F2C7D968-5E45-DC4A-802B-982138E2C5A7}" srcOrd="0" destOrd="0" presId="urn:microsoft.com/office/officeart/2005/8/layout/matrix1"/>
    <dgm:cxn modelId="{B02F57C7-7E1F-9541-A73D-355379955C06}" type="presOf" srcId="{1EE2D38C-FBA2-D940-92D7-7F8D82231951}" destId="{3CAED60B-F559-7843-9AC3-B16A21F1E6E6}" srcOrd="0" destOrd="0" presId="urn:microsoft.com/office/officeart/2005/8/layout/matrix1"/>
    <dgm:cxn modelId="{13EE69F9-C052-0F49-B527-5FCFBC809C31}" type="presOf" srcId="{1B324A7D-4EF1-5D40-B506-A6D8774A17A5}" destId="{FC83733E-1BAD-0242-9798-12B9DE7A7AA7}" srcOrd="0" destOrd="0" presId="urn:microsoft.com/office/officeart/2005/8/layout/matrix1"/>
    <dgm:cxn modelId="{48DE5AFA-BC82-4F42-ABBA-E3034AA2A2E2}" srcId="{899869DF-0798-1A43-A631-B39B1BE464ED}" destId="{73F6CBB0-28E8-1C4C-B637-B1254C7A28F4}" srcOrd="2" destOrd="0" parTransId="{BB9B6375-53ED-5348-B425-CB76D45E1D50}" sibTransId="{B7B20D4F-5A82-8D4A-AFD5-F85288E4DCB8}"/>
    <dgm:cxn modelId="{FD807C23-A379-DC4F-88A4-21056A48C0D4}" type="presParOf" srcId="{F2C7D968-5E45-DC4A-802B-982138E2C5A7}" destId="{1DF62A4E-36E2-F54D-980C-8E9D6F1B5781}" srcOrd="0" destOrd="0" presId="urn:microsoft.com/office/officeart/2005/8/layout/matrix1"/>
    <dgm:cxn modelId="{2283AA15-69C9-2F40-94B4-5A2FB405FE14}" type="presParOf" srcId="{1DF62A4E-36E2-F54D-980C-8E9D6F1B5781}" destId="{FC83733E-1BAD-0242-9798-12B9DE7A7AA7}" srcOrd="0" destOrd="0" presId="urn:microsoft.com/office/officeart/2005/8/layout/matrix1"/>
    <dgm:cxn modelId="{A2A356C0-71DC-A74D-B8B4-BBBE517C8DF0}" type="presParOf" srcId="{1DF62A4E-36E2-F54D-980C-8E9D6F1B5781}" destId="{FD65C0CC-4327-764F-AB43-62C8C15604C2}" srcOrd="1" destOrd="0" presId="urn:microsoft.com/office/officeart/2005/8/layout/matrix1"/>
    <dgm:cxn modelId="{67B3ED56-EDB8-784F-939B-A1621FF7FF56}" type="presParOf" srcId="{1DF62A4E-36E2-F54D-980C-8E9D6F1B5781}" destId="{3CAED60B-F559-7843-9AC3-B16A21F1E6E6}" srcOrd="2" destOrd="0" presId="urn:microsoft.com/office/officeart/2005/8/layout/matrix1"/>
    <dgm:cxn modelId="{7E6E4A45-0FA3-C54B-B0CD-99B087ACFF59}" type="presParOf" srcId="{1DF62A4E-36E2-F54D-980C-8E9D6F1B5781}" destId="{6A154650-8B72-6742-B39C-D37D0E4BBF33}" srcOrd="3" destOrd="0" presId="urn:microsoft.com/office/officeart/2005/8/layout/matrix1"/>
    <dgm:cxn modelId="{9FF9DC5D-91E4-6D44-BCCB-062DA2C55B56}" type="presParOf" srcId="{1DF62A4E-36E2-F54D-980C-8E9D6F1B5781}" destId="{0226B8FA-8930-2647-8BC9-8F0FA5A428DF}" srcOrd="4" destOrd="0" presId="urn:microsoft.com/office/officeart/2005/8/layout/matrix1"/>
    <dgm:cxn modelId="{6F4A02C6-E0D0-5243-97FE-5ED7DB4E40AA}" type="presParOf" srcId="{1DF62A4E-36E2-F54D-980C-8E9D6F1B5781}" destId="{6CC95B1A-7D87-5C47-976B-7ED7AA78A492}" srcOrd="5" destOrd="0" presId="urn:microsoft.com/office/officeart/2005/8/layout/matrix1"/>
    <dgm:cxn modelId="{7CE689E3-873C-9F48-B86C-D175D1D1117C}" type="presParOf" srcId="{1DF62A4E-36E2-F54D-980C-8E9D6F1B5781}" destId="{2BDA4A55-CB85-9044-B813-373FC40EC53B}" srcOrd="6" destOrd="0" presId="urn:microsoft.com/office/officeart/2005/8/layout/matrix1"/>
    <dgm:cxn modelId="{6F2CF9B8-505C-C345-AD95-5088F446E39E}" type="presParOf" srcId="{1DF62A4E-36E2-F54D-980C-8E9D6F1B5781}" destId="{5EAB94FD-34BC-B043-A7A0-69E66C83062B}" srcOrd="7" destOrd="0" presId="urn:microsoft.com/office/officeart/2005/8/layout/matrix1"/>
    <dgm:cxn modelId="{8F859573-52F2-544A-8DF3-65DD49968543}" type="presParOf" srcId="{F2C7D968-5E45-DC4A-802B-982138E2C5A7}" destId="{6847F03C-9050-D244-9504-3513267BFAD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6A087B-C734-E343-855A-2B77EC53D5B3}"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GB"/>
        </a:p>
      </dgm:t>
    </dgm:pt>
    <dgm:pt modelId="{899869DF-0798-1A43-A631-B39B1BE464ED}">
      <dgm:prSet phldrT="[Text]" custT="1"/>
      <dgm:spPr>
        <a:solidFill>
          <a:srgbClr val="7030A0"/>
        </a:solidFill>
      </dgm:spPr>
      <dgm:t>
        <a:bodyPr/>
        <a:lstStyle/>
        <a:p>
          <a:r>
            <a:rPr lang="en-GB" sz="2400" b="1" kern="1200" cap="small" baseline="0" dirty="0">
              <a:solidFill>
                <a:srgbClr val="FFFF00"/>
              </a:solidFill>
            </a:rPr>
            <a:t>The right to express views</a:t>
          </a:r>
        </a:p>
        <a:p>
          <a:r>
            <a:rPr lang="en-GB" sz="2400" b="1" kern="1200" cap="small" baseline="0" dirty="0">
              <a:solidFill>
                <a:srgbClr val="FF0000"/>
              </a:solidFill>
            </a:rPr>
            <a:t>Article 12</a:t>
          </a:r>
        </a:p>
        <a:p>
          <a:r>
            <a:rPr lang="en-GB" sz="2400" b="1" kern="1200" cap="small" baseline="0" dirty="0">
              <a:solidFill>
                <a:srgbClr val="FFFF00"/>
              </a:solidFill>
              <a:latin typeface="Arial"/>
              <a:ea typeface="+mn-ea"/>
              <a:cs typeface="+mn-cs"/>
            </a:rPr>
            <a:t>The right to have views given due weight</a:t>
          </a:r>
        </a:p>
      </dgm:t>
    </dgm:pt>
    <dgm:pt modelId="{0D273904-6E01-2445-B1B8-C3F771B653D7}" type="parTrans" cxnId="{CBFAD13D-152F-2744-B51B-2D16EE9F4338}">
      <dgm:prSet/>
      <dgm:spPr/>
      <dgm:t>
        <a:bodyPr/>
        <a:lstStyle/>
        <a:p>
          <a:endParaRPr lang="en-GB"/>
        </a:p>
      </dgm:t>
    </dgm:pt>
    <dgm:pt modelId="{90152CC3-F70F-6F41-9974-0F3AF0E5F135}" type="sibTrans" cxnId="{CBFAD13D-152F-2744-B51B-2D16EE9F4338}">
      <dgm:prSet/>
      <dgm:spPr/>
      <dgm:t>
        <a:bodyPr/>
        <a:lstStyle/>
        <a:p>
          <a:endParaRPr lang="en-GB"/>
        </a:p>
      </dgm:t>
    </dgm:pt>
    <dgm:pt modelId="{1B324A7D-4EF1-5D40-B506-A6D8774A17A5}">
      <dgm:prSet phldrT="[Text]" custT="1"/>
      <dgm:spPr>
        <a:solidFill>
          <a:schemeClr val="accent6">
            <a:lumMod val="75000"/>
          </a:schemeClr>
        </a:solidFill>
      </dgm:spPr>
      <dgm:t>
        <a:bodyPr/>
        <a:lstStyle/>
        <a:p>
          <a:r>
            <a:rPr lang="en-GB" sz="2400" b="1" cap="small" baseline="0" dirty="0"/>
            <a:t>Space</a:t>
          </a:r>
        </a:p>
        <a:p>
          <a:r>
            <a:rPr lang="en-GB" sz="2400" cap="small" baseline="0" dirty="0"/>
            <a:t>Safe and inclusive opportunity to form and express views </a:t>
          </a:r>
        </a:p>
      </dgm:t>
    </dgm:pt>
    <dgm:pt modelId="{2048CA6B-31B7-A747-9745-0BDC3481C35A}" type="parTrans" cxnId="{782B4C0E-F8B2-C74D-90C2-F59580A1F865}">
      <dgm:prSet/>
      <dgm:spPr/>
      <dgm:t>
        <a:bodyPr/>
        <a:lstStyle/>
        <a:p>
          <a:endParaRPr lang="en-GB"/>
        </a:p>
      </dgm:t>
    </dgm:pt>
    <dgm:pt modelId="{F40F884F-4430-1A4B-B6E1-097B2C8FA1CD}" type="sibTrans" cxnId="{782B4C0E-F8B2-C74D-90C2-F59580A1F865}">
      <dgm:prSet/>
      <dgm:spPr/>
      <dgm:t>
        <a:bodyPr/>
        <a:lstStyle/>
        <a:p>
          <a:endParaRPr lang="en-GB"/>
        </a:p>
      </dgm:t>
    </dgm:pt>
    <dgm:pt modelId="{1EE2D38C-FBA2-D940-92D7-7F8D82231951}">
      <dgm:prSet phldrT="[Text]" custT="1"/>
      <dgm:spPr>
        <a:solidFill>
          <a:srgbClr val="FFC000"/>
        </a:solidFill>
      </dgm:spPr>
      <dgm:t>
        <a:bodyPr/>
        <a:lstStyle/>
        <a:p>
          <a:r>
            <a:rPr lang="en-GB" sz="2400" b="1" dirty="0"/>
            <a:t>Voice</a:t>
          </a:r>
        </a:p>
        <a:p>
          <a:r>
            <a:rPr lang="en-GB" sz="2400" cap="small" baseline="0" dirty="0"/>
            <a:t>Facilitated to form and express views freely in a medium of choice</a:t>
          </a:r>
        </a:p>
      </dgm:t>
    </dgm:pt>
    <dgm:pt modelId="{9ADC65B3-56AF-0A44-8F7D-1433FB1D6D4C}" type="parTrans" cxnId="{332DFC78-4BD3-D348-8A8E-13780B0E3A0A}">
      <dgm:prSet/>
      <dgm:spPr/>
      <dgm:t>
        <a:bodyPr/>
        <a:lstStyle/>
        <a:p>
          <a:endParaRPr lang="en-GB"/>
        </a:p>
      </dgm:t>
    </dgm:pt>
    <dgm:pt modelId="{44E79858-DEC9-D744-9300-BD6313831F31}" type="sibTrans" cxnId="{332DFC78-4BD3-D348-8A8E-13780B0E3A0A}">
      <dgm:prSet/>
      <dgm:spPr/>
      <dgm:t>
        <a:bodyPr/>
        <a:lstStyle/>
        <a:p>
          <a:endParaRPr lang="en-GB"/>
        </a:p>
      </dgm:t>
    </dgm:pt>
    <dgm:pt modelId="{73F6CBB0-28E8-1C4C-B637-B1254C7A28F4}">
      <dgm:prSet phldrT="[Text]" custT="1"/>
      <dgm:spPr/>
      <dgm:t>
        <a:bodyPr/>
        <a:lstStyle/>
        <a:p>
          <a:r>
            <a:rPr lang="en-GB" sz="2400" b="1" cap="small" baseline="0" dirty="0"/>
            <a:t>Influence</a:t>
          </a:r>
        </a:p>
        <a:p>
          <a:r>
            <a:rPr lang="en-GB" sz="2400" cap="small" baseline="0" dirty="0"/>
            <a:t>The views must be acted upon</a:t>
          </a:r>
        </a:p>
        <a:p>
          <a:endParaRPr lang="en-GB" sz="1600" cap="small" baseline="0" dirty="0"/>
        </a:p>
      </dgm:t>
    </dgm:pt>
    <dgm:pt modelId="{BB9B6375-53ED-5348-B425-CB76D45E1D50}" type="parTrans" cxnId="{48DE5AFA-BC82-4F42-ABBA-E3034AA2A2E2}">
      <dgm:prSet/>
      <dgm:spPr/>
      <dgm:t>
        <a:bodyPr/>
        <a:lstStyle/>
        <a:p>
          <a:endParaRPr lang="en-GB"/>
        </a:p>
      </dgm:t>
    </dgm:pt>
    <dgm:pt modelId="{B7B20D4F-5A82-8D4A-AFD5-F85288E4DCB8}" type="sibTrans" cxnId="{48DE5AFA-BC82-4F42-ABBA-E3034AA2A2E2}">
      <dgm:prSet/>
      <dgm:spPr/>
      <dgm:t>
        <a:bodyPr/>
        <a:lstStyle/>
        <a:p>
          <a:endParaRPr lang="en-GB"/>
        </a:p>
      </dgm:t>
    </dgm:pt>
    <dgm:pt modelId="{3D601AE3-2E1E-2C47-873E-6101F45F4ECD}">
      <dgm:prSet phldrT="[Text]" custT="1"/>
      <dgm:spPr>
        <a:solidFill>
          <a:srgbClr val="FF0000"/>
        </a:solidFill>
      </dgm:spPr>
      <dgm:t>
        <a:bodyPr/>
        <a:lstStyle/>
        <a:p>
          <a:r>
            <a:rPr lang="en-GB" sz="2400" b="1" cap="small" baseline="0" dirty="0"/>
            <a:t>Audience</a:t>
          </a:r>
        </a:p>
        <a:p>
          <a:r>
            <a:rPr lang="en-GB" sz="2400" cap="small" baseline="0" dirty="0"/>
            <a:t>The view must be listened to</a:t>
          </a:r>
        </a:p>
        <a:p>
          <a:endParaRPr lang="en-GB" sz="1600" cap="small" baseline="0" dirty="0"/>
        </a:p>
      </dgm:t>
    </dgm:pt>
    <dgm:pt modelId="{72D61948-1AA9-7D42-A65C-4FADF62072B8}" type="parTrans" cxnId="{CA7EA902-2F0B-5E4A-B4FE-6EE40CBA15DA}">
      <dgm:prSet/>
      <dgm:spPr/>
      <dgm:t>
        <a:bodyPr/>
        <a:lstStyle/>
        <a:p>
          <a:endParaRPr lang="en-GB"/>
        </a:p>
      </dgm:t>
    </dgm:pt>
    <dgm:pt modelId="{F1BBC600-99FC-9D4B-960F-18C67359EF4B}" type="sibTrans" cxnId="{CA7EA902-2F0B-5E4A-B4FE-6EE40CBA15DA}">
      <dgm:prSet/>
      <dgm:spPr/>
      <dgm:t>
        <a:bodyPr/>
        <a:lstStyle/>
        <a:p>
          <a:endParaRPr lang="en-GB"/>
        </a:p>
      </dgm:t>
    </dgm:pt>
    <dgm:pt modelId="{F2C7D968-5E45-DC4A-802B-982138E2C5A7}" type="pres">
      <dgm:prSet presAssocID="{B76A087B-C734-E343-855A-2B77EC53D5B3}" presName="diagram" presStyleCnt="0">
        <dgm:presLayoutVars>
          <dgm:chMax val="1"/>
          <dgm:dir/>
          <dgm:animLvl val="ctr"/>
          <dgm:resizeHandles val="exact"/>
        </dgm:presLayoutVars>
      </dgm:prSet>
      <dgm:spPr/>
    </dgm:pt>
    <dgm:pt modelId="{1DF62A4E-36E2-F54D-980C-8E9D6F1B5781}" type="pres">
      <dgm:prSet presAssocID="{B76A087B-C734-E343-855A-2B77EC53D5B3}" presName="matrix" presStyleCnt="0"/>
      <dgm:spPr/>
    </dgm:pt>
    <dgm:pt modelId="{FC83733E-1BAD-0242-9798-12B9DE7A7AA7}" type="pres">
      <dgm:prSet presAssocID="{B76A087B-C734-E343-855A-2B77EC53D5B3}" presName="tile1" presStyleLbl="node1" presStyleIdx="0" presStyleCnt="4"/>
      <dgm:spPr/>
    </dgm:pt>
    <dgm:pt modelId="{FD65C0CC-4327-764F-AB43-62C8C15604C2}" type="pres">
      <dgm:prSet presAssocID="{B76A087B-C734-E343-855A-2B77EC53D5B3}" presName="tile1text" presStyleLbl="node1" presStyleIdx="0" presStyleCnt="4">
        <dgm:presLayoutVars>
          <dgm:chMax val="0"/>
          <dgm:chPref val="0"/>
          <dgm:bulletEnabled val="1"/>
        </dgm:presLayoutVars>
      </dgm:prSet>
      <dgm:spPr/>
    </dgm:pt>
    <dgm:pt modelId="{3CAED60B-F559-7843-9AC3-B16A21F1E6E6}" type="pres">
      <dgm:prSet presAssocID="{B76A087B-C734-E343-855A-2B77EC53D5B3}" presName="tile2" presStyleLbl="node1" presStyleIdx="1" presStyleCnt="4" custLinFactNeighborX="258" custLinFactNeighborY="-384"/>
      <dgm:spPr/>
    </dgm:pt>
    <dgm:pt modelId="{6A154650-8B72-6742-B39C-D37D0E4BBF33}" type="pres">
      <dgm:prSet presAssocID="{B76A087B-C734-E343-855A-2B77EC53D5B3}" presName="tile2text" presStyleLbl="node1" presStyleIdx="1" presStyleCnt="4">
        <dgm:presLayoutVars>
          <dgm:chMax val="0"/>
          <dgm:chPref val="0"/>
          <dgm:bulletEnabled val="1"/>
        </dgm:presLayoutVars>
      </dgm:prSet>
      <dgm:spPr/>
    </dgm:pt>
    <dgm:pt modelId="{0226B8FA-8930-2647-8BC9-8F0FA5A428DF}" type="pres">
      <dgm:prSet presAssocID="{B76A087B-C734-E343-855A-2B77EC53D5B3}" presName="tile3" presStyleLbl="node1" presStyleIdx="2" presStyleCnt="4"/>
      <dgm:spPr/>
    </dgm:pt>
    <dgm:pt modelId="{6CC95B1A-7D87-5C47-976B-7ED7AA78A492}" type="pres">
      <dgm:prSet presAssocID="{B76A087B-C734-E343-855A-2B77EC53D5B3}" presName="tile3text" presStyleLbl="node1" presStyleIdx="2" presStyleCnt="4">
        <dgm:presLayoutVars>
          <dgm:chMax val="0"/>
          <dgm:chPref val="0"/>
          <dgm:bulletEnabled val="1"/>
        </dgm:presLayoutVars>
      </dgm:prSet>
      <dgm:spPr/>
    </dgm:pt>
    <dgm:pt modelId="{2BDA4A55-CB85-9044-B813-373FC40EC53B}" type="pres">
      <dgm:prSet presAssocID="{B76A087B-C734-E343-855A-2B77EC53D5B3}" presName="tile4" presStyleLbl="node1" presStyleIdx="3" presStyleCnt="4"/>
      <dgm:spPr/>
    </dgm:pt>
    <dgm:pt modelId="{5EAB94FD-34BC-B043-A7A0-69E66C83062B}" type="pres">
      <dgm:prSet presAssocID="{B76A087B-C734-E343-855A-2B77EC53D5B3}" presName="tile4text" presStyleLbl="node1" presStyleIdx="3" presStyleCnt="4">
        <dgm:presLayoutVars>
          <dgm:chMax val="0"/>
          <dgm:chPref val="0"/>
          <dgm:bulletEnabled val="1"/>
        </dgm:presLayoutVars>
      </dgm:prSet>
      <dgm:spPr/>
    </dgm:pt>
    <dgm:pt modelId="{6847F03C-9050-D244-9504-3513267BFAD7}" type="pres">
      <dgm:prSet presAssocID="{B76A087B-C734-E343-855A-2B77EC53D5B3}" presName="centerTile" presStyleLbl="fgShp" presStyleIdx="0" presStyleCnt="1" custScaleX="148625" custScaleY="135893">
        <dgm:presLayoutVars>
          <dgm:chMax val="0"/>
          <dgm:chPref val="0"/>
        </dgm:presLayoutVars>
      </dgm:prSet>
      <dgm:spPr/>
    </dgm:pt>
  </dgm:ptLst>
  <dgm:cxnLst>
    <dgm:cxn modelId="{17EE9500-5748-1845-94BB-FED1DAB29C0C}" type="presOf" srcId="{1B324A7D-4EF1-5D40-B506-A6D8774A17A5}" destId="{FD65C0CC-4327-764F-AB43-62C8C15604C2}" srcOrd="1" destOrd="0" presId="urn:microsoft.com/office/officeart/2005/8/layout/matrix1"/>
    <dgm:cxn modelId="{B20AF200-560D-0C41-87AD-A9335340C145}" type="presOf" srcId="{73F6CBB0-28E8-1C4C-B637-B1254C7A28F4}" destId="{6CC95B1A-7D87-5C47-976B-7ED7AA78A492}" srcOrd="1" destOrd="0" presId="urn:microsoft.com/office/officeart/2005/8/layout/matrix1"/>
    <dgm:cxn modelId="{CA7EA902-2F0B-5E4A-B4FE-6EE40CBA15DA}" srcId="{899869DF-0798-1A43-A631-B39B1BE464ED}" destId="{3D601AE3-2E1E-2C47-873E-6101F45F4ECD}" srcOrd="3" destOrd="0" parTransId="{72D61948-1AA9-7D42-A65C-4FADF62072B8}" sibTransId="{F1BBC600-99FC-9D4B-960F-18C67359EF4B}"/>
    <dgm:cxn modelId="{782B4C0E-F8B2-C74D-90C2-F59580A1F865}" srcId="{899869DF-0798-1A43-A631-B39B1BE464ED}" destId="{1B324A7D-4EF1-5D40-B506-A6D8774A17A5}" srcOrd="0" destOrd="0" parTransId="{2048CA6B-31B7-A747-9745-0BDC3481C35A}" sibTransId="{F40F884F-4430-1A4B-B6E1-097B2C8FA1CD}"/>
    <dgm:cxn modelId="{220B0320-10A0-DB44-A7F6-DE7896CA38A9}" type="presOf" srcId="{1B324A7D-4EF1-5D40-B506-A6D8774A17A5}" destId="{FC83733E-1BAD-0242-9798-12B9DE7A7AA7}" srcOrd="0" destOrd="0" presId="urn:microsoft.com/office/officeart/2005/8/layout/matrix1"/>
    <dgm:cxn modelId="{818CB920-473A-B143-949E-4932D2E31571}" type="presOf" srcId="{3D601AE3-2E1E-2C47-873E-6101F45F4ECD}" destId="{2BDA4A55-CB85-9044-B813-373FC40EC53B}" srcOrd="0" destOrd="0" presId="urn:microsoft.com/office/officeart/2005/8/layout/matrix1"/>
    <dgm:cxn modelId="{CF7BBE22-39CB-0F44-BA50-21704E371ADF}" type="presOf" srcId="{899869DF-0798-1A43-A631-B39B1BE464ED}" destId="{6847F03C-9050-D244-9504-3513267BFAD7}" srcOrd="0" destOrd="0" presId="urn:microsoft.com/office/officeart/2005/8/layout/matrix1"/>
    <dgm:cxn modelId="{2BC73131-F989-FD43-979F-C3D83039DFAD}" type="presOf" srcId="{B76A087B-C734-E343-855A-2B77EC53D5B3}" destId="{F2C7D968-5E45-DC4A-802B-982138E2C5A7}" srcOrd="0" destOrd="0" presId="urn:microsoft.com/office/officeart/2005/8/layout/matrix1"/>
    <dgm:cxn modelId="{CBFAD13D-152F-2744-B51B-2D16EE9F4338}" srcId="{B76A087B-C734-E343-855A-2B77EC53D5B3}" destId="{899869DF-0798-1A43-A631-B39B1BE464ED}" srcOrd="0" destOrd="0" parTransId="{0D273904-6E01-2445-B1B8-C3F771B653D7}" sibTransId="{90152CC3-F70F-6F41-9974-0F3AF0E5F135}"/>
    <dgm:cxn modelId="{7260C447-CCF4-4D47-A763-6778E0BCC4F6}" type="presOf" srcId="{1EE2D38C-FBA2-D940-92D7-7F8D82231951}" destId="{6A154650-8B72-6742-B39C-D37D0E4BBF33}" srcOrd="1" destOrd="0" presId="urn:microsoft.com/office/officeart/2005/8/layout/matrix1"/>
    <dgm:cxn modelId="{1B615E78-8257-BA4A-A1D5-64C3D194C34E}" type="presOf" srcId="{73F6CBB0-28E8-1C4C-B637-B1254C7A28F4}" destId="{0226B8FA-8930-2647-8BC9-8F0FA5A428DF}" srcOrd="0" destOrd="0" presId="urn:microsoft.com/office/officeart/2005/8/layout/matrix1"/>
    <dgm:cxn modelId="{332DFC78-4BD3-D348-8A8E-13780B0E3A0A}" srcId="{899869DF-0798-1A43-A631-B39B1BE464ED}" destId="{1EE2D38C-FBA2-D940-92D7-7F8D82231951}" srcOrd="1" destOrd="0" parTransId="{9ADC65B3-56AF-0A44-8F7D-1433FB1D6D4C}" sibTransId="{44E79858-DEC9-D744-9300-BD6313831F31}"/>
    <dgm:cxn modelId="{C25F77A5-023D-BB4B-BB69-5A0938E75444}" type="presOf" srcId="{3D601AE3-2E1E-2C47-873E-6101F45F4ECD}" destId="{5EAB94FD-34BC-B043-A7A0-69E66C83062B}" srcOrd="1" destOrd="0" presId="urn:microsoft.com/office/officeart/2005/8/layout/matrix1"/>
    <dgm:cxn modelId="{381135C9-80D1-AF40-8A55-5F6F62D466F3}" type="presOf" srcId="{1EE2D38C-FBA2-D940-92D7-7F8D82231951}" destId="{3CAED60B-F559-7843-9AC3-B16A21F1E6E6}" srcOrd="0" destOrd="0" presId="urn:microsoft.com/office/officeart/2005/8/layout/matrix1"/>
    <dgm:cxn modelId="{48DE5AFA-BC82-4F42-ABBA-E3034AA2A2E2}" srcId="{899869DF-0798-1A43-A631-B39B1BE464ED}" destId="{73F6CBB0-28E8-1C4C-B637-B1254C7A28F4}" srcOrd="2" destOrd="0" parTransId="{BB9B6375-53ED-5348-B425-CB76D45E1D50}" sibTransId="{B7B20D4F-5A82-8D4A-AFD5-F85288E4DCB8}"/>
    <dgm:cxn modelId="{7E1B1BF1-AD12-C048-9831-398FBCECB4BF}" type="presParOf" srcId="{F2C7D968-5E45-DC4A-802B-982138E2C5A7}" destId="{1DF62A4E-36E2-F54D-980C-8E9D6F1B5781}" srcOrd="0" destOrd="0" presId="urn:microsoft.com/office/officeart/2005/8/layout/matrix1"/>
    <dgm:cxn modelId="{5176D1E8-84E4-E14E-8CA4-6B05E5CF5CF4}" type="presParOf" srcId="{1DF62A4E-36E2-F54D-980C-8E9D6F1B5781}" destId="{FC83733E-1BAD-0242-9798-12B9DE7A7AA7}" srcOrd="0" destOrd="0" presId="urn:microsoft.com/office/officeart/2005/8/layout/matrix1"/>
    <dgm:cxn modelId="{B0D6B505-0D47-9A4F-8B3C-C11E653F108C}" type="presParOf" srcId="{1DF62A4E-36E2-F54D-980C-8E9D6F1B5781}" destId="{FD65C0CC-4327-764F-AB43-62C8C15604C2}" srcOrd="1" destOrd="0" presId="urn:microsoft.com/office/officeart/2005/8/layout/matrix1"/>
    <dgm:cxn modelId="{F3A20ED1-CB95-1E41-822F-D81C3A13C76E}" type="presParOf" srcId="{1DF62A4E-36E2-F54D-980C-8E9D6F1B5781}" destId="{3CAED60B-F559-7843-9AC3-B16A21F1E6E6}" srcOrd="2" destOrd="0" presId="urn:microsoft.com/office/officeart/2005/8/layout/matrix1"/>
    <dgm:cxn modelId="{57499917-B13F-514F-A4CC-2ADE6C149CCF}" type="presParOf" srcId="{1DF62A4E-36E2-F54D-980C-8E9D6F1B5781}" destId="{6A154650-8B72-6742-B39C-D37D0E4BBF33}" srcOrd="3" destOrd="0" presId="urn:microsoft.com/office/officeart/2005/8/layout/matrix1"/>
    <dgm:cxn modelId="{1FAD06FA-B2A6-474D-935E-81FFE2652260}" type="presParOf" srcId="{1DF62A4E-36E2-F54D-980C-8E9D6F1B5781}" destId="{0226B8FA-8930-2647-8BC9-8F0FA5A428DF}" srcOrd="4" destOrd="0" presId="urn:microsoft.com/office/officeart/2005/8/layout/matrix1"/>
    <dgm:cxn modelId="{FAA54F8F-C876-CB4A-B079-26BAA6A7FED4}" type="presParOf" srcId="{1DF62A4E-36E2-F54D-980C-8E9D6F1B5781}" destId="{6CC95B1A-7D87-5C47-976B-7ED7AA78A492}" srcOrd="5" destOrd="0" presId="urn:microsoft.com/office/officeart/2005/8/layout/matrix1"/>
    <dgm:cxn modelId="{DD32FE3F-EB8D-454E-9AA5-CA4AAE43E21C}" type="presParOf" srcId="{1DF62A4E-36E2-F54D-980C-8E9D6F1B5781}" destId="{2BDA4A55-CB85-9044-B813-373FC40EC53B}" srcOrd="6" destOrd="0" presId="urn:microsoft.com/office/officeart/2005/8/layout/matrix1"/>
    <dgm:cxn modelId="{9BD4CAF7-4BD9-014D-9437-C38305F1A499}" type="presParOf" srcId="{1DF62A4E-36E2-F54D-980C-8E9D6F1B5781}" destId="{5EAB94FD-34BC-B043-A7A0-69E66C83062B}" srcOrd="7" destOrd="0" presId="urn:microsoft.com/office/officeart/2005/8/layout/matrix1"/>
    <dgm:cxn modelId="{7BAF5E0C-2F30-AB4C-8D16-87F354A71D1B}" type="presParOf" srcId="{F2C7D968-5E45-DC4A-802B-982138E2C5A7}" destId="{6847F03C-9050-D244-9504-3513267BFAD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100E4-3AD4-A240-9A8A-226DF84B74E8}">
      <dsp:nvSpPr>
        <dsp:cNvPr id="0" name=""/>
        <dsp:cNvSpPr/>
      </dsp:nvSpPr>
      <dsp:spPr>
        <a:xfrm>
          <a:off x="351616" y="2743"/>
          <a:ext cx="8920452" cy="6527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itchFamily="2" charset="2"/>
            <a:buNone/>
          </a:pPr>
          <a:r>
            <a:rPr lang="en-IE" sz="3200" kern="1200" dirty="0"/>
            <a:t>Transparent and informative</a:t>
          </a:r>
          <a:endParaRPr lang="en-GB" sz="3200" kern="1200" dirty="0"/>
        </a:p>
      </dsp:txBody>
      <dsp:txXfrm>
        <a:off x="351616" y="2743"/>
        <a:ext cx="8920452" cy="652700"/>
      </dsp:txXfrm>
    </dsp:sp>
    <dsp:sp modelId="{9AFF236E-1B71-1340-BAC0-AFA9CDF69B9F}">
      <dsp:nvSpPr>
        <dsp:cNvPr id="0" name=""/>
        <dsp:cNvSpPr/>
      </dsp:nvSpPr>
      <dsp:spPr>
        <a:xfrm>
          <a:off x="351616" y="764226"/>
          <a:ext cx="8920452" cy="6527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itchFamily="2" charset="2"/>
            <a:buNone/>
          </a:pPr>
          <a:r>
            <a:rPr lang="en-IE" sz="3200" kern="1200"/>
            <a:t>Voluntary</a:t>
          </a:r>
          <a:endParaRPr lang="en-GB" sz="3200" kern="1200" dirty="0"/>
        </a:p>
      </dsp:txBody>
      <dsp:txXfrm>
        <a:off x="351616" y="764226"/>
        <a:ext cx="8920452" cy="652700"/>
      </dsp:txXfrm>
    </dsp:sp>
    <dsp:sp modelId="{931FC480-E9D0-2E40-B7CB-0240F0771B08}">
      <dsp:nvSpPr>
        <dsp:cNvPr id="0" name=""/>
        <dsp:cNvSpPr/>
      </dsp:nvSpPr>
      <dsp:spPr>
        <a:xfrm>
          <a:off x="351616" y="1525710"/>
          <a:ext cx="8920452" cy="6527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itchFamily="2" charset="2"/>
            <a:buNone/>
          </a:pPr>
          <a:r>
            <a:rPr lang="en-GB" sz="3200" kern="1200" dirty="0"/>
            <a:t>Respectful</a:t>
          </a:r>
        </a:p>
      </dsp:txBody>
      <dsp:txXfrm>
        <a:off x="351616" y="1525710"/>
        <a:ext cx="8920452" cy="652700"/>
      </dsp:txXfrm>
    </dsp:sp>
    <dsp:sp modelId="{04C1F98E-58D0-0B46-8939-8BC5ADBF31D2}">
      <dsp:nvSpPr>
        <dsp:cNvPr id="0" name=""/>
        <dsp:cNvSpPr/>
      </dsp:nvSpPr>
      <dsp:spPr>
        <a:xfrm>
          <a:off x="351616" y="2287193"/>
          <a:ext cx="8920452" cy="6527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itchFamily="2" charset="2"/>
            <a:buNone/>
          </a:pPr>
          <a:r>
            <a:rPr lang="en-IE" sz="3200" kern="1200" dirty="0"/>
            <a:t>Relevant</a:t>
          </a:r>
          <a:endParaRPr lang="en-GB" sz="3200" kern="1200" dirty="0"/>
        </a:p>
      </dsp:txBody>
      <dsp:txXfrm>
        <a:off x="351616" y="2287193"/>
        <a:ext cx="8920452" cy="652700"/>
      </dsp:txXfrm>
    </dsp:sp>
    <dsp:sp modelId="{3959C2B5-AA37-824D-9724-22A9AA671590}">
      <dsp:nvSpPr>
        <dsp:cNvPr id="0" name=""/>
        <dsp:cNvSpPr/>
      </dsp:nvSpPr>
      <dsp:spPr>
        <a:xfrm>
          <a:off x="351616" y="3048677"/>
          <a:ext cx="8920452" cy="6527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itchFamily="2" charset="2"/>
            <a:buNone/>
          </a:pPr>
          <a:r>
            <a:rPr lang="en-IE" sz="3200" kern="1200" dirty="0"/>
            <a:t>Young person-friendly</a:t>
          </a:r>
          <a:endParaRPr lang="en-GB" sz="3200" kern="1200" dirty="0"/>
        </a:p>
      </dsp:txBody>
      <dsp:txXfrm>
        <a:off x="351616" y="3048677"/>
        <a:ext cx="8920452" cy="652700"/>
      </dsp:txXfrm>
    </dsp:sp>
    <dsp:sp modelId="{8C43CC70-5A6F-174C-9BDA-9DAD50E9EDC4}">
      <dsp:nvSpPr>
        <dsp:cNvPr id="0" name=""/>
        <dsp:cNvSpPr/>
      </dsp:nvSpPr>
      <dsp:spPr>
        <a:xfrm>
          <a:off x="351616" y="3810160"/>
          <a:ext cx="8920452" cy="6527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itchFamily="2" charset="2"/>
            <a:buNone/>
          </a:pPr>
          <a:r>
            <a:rPr lang="en-IE" sz="3200" kern="1200"/>
            <a:t>Inclusive</a:t>
          </a:r>
        </a:p>
      </dsp:txBody>
      <dsp:txXfrm>
        <a:off x="351616" y="3810160"/>
        <a:ext cx="8920452" cy="652700"/>
      </dsp:txXfrm>
    </dsp:sp>
    <dsp:sp modelId="{845932E0-BD04-854C-8E64-C2EA7951E6F5}">
      <dsp:nvSpPr>
        <dsp:cNvPr id="0" name=""/>
        <dsp:cNvSpPr/>
      </dsp:nvSpPr>
      <dsp:spPr>
        <a:xfrm>
          <a:off x="351616" y="4571644"/>
          <a:ext cx="8920452" cy="6527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itchFamily="2" charset="2"/>
            <a:buNone/>
          </a:pPr>
          <a:r>
            <a:rPr lang="en-IE" sz="3200" kern="1200" dirty="0"/>
            <a:t>Supported by training for adults</a:t>
          </a:r>
          <a:endParaRPr lang="en-GB" sz="3200" kern="1200" dirty="0"/>
        </a:p>
      </dsp:txBody>
      <dsp:txXfrm>
        <a:off x="351616" y="4571644"/>
        <a:ext cx="8920452" cy="652700"/>
      </dsp:txXfrm>
    </dsp:sp>
    <dsp:sp modelId="{0675B1BE-E05E-0142-8D0E-812096F2FEF0}">
      <dsp:nvSpPr>
        <dsp:cNvPr id="0" name=""/>
        <dsp:cNvSpPr/>
      </dsp:nvSpPr>
      <dsp:spPr>
        <a:xfrm>
          <a:off x="351616" y="5333127"/>
          <a:ext cx="8920452" cy="6527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E" sz="3200" kern="1200" dirty="0"/>
            <a:t>Accountable </a:t>
          </a:r>
          <a:endParaRPr lang="en-GB" sz="3200" kern="1200" dirty="0"/>
        </a:p>
      </dsp:txBody>
      <dsp:txXfrm>
        <a:off x="351616" y="5333127"/>
        <a:ext cx="8920452" cy="652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AE29B-9F52-5A4B-AEB5-7F5645D2FED6}">
      <dsp:nvSpPr>
        <dsp:cNvPr id="0" name=""/>
        <dsp:cNvSpPr/>
      </dsp:nvSpPr>
      <dsp:spPr>
        <a:xfrm>
          <a:off x="3096259" y="0"/>
          <a:ext cx="4644390" cy="18827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Whole school</a:t>
          </a:r>
        </a:p>
        <a:p>
          <a:pPr marL="114300" lvl="1" indent="-114300" algn="l" defTabSz="666750">
            <a:lnSpc>
              <a:spcPct val="90000"/>
            </a:lnSpc>
            <a:spcBef>
              <a:spcPct val="0"/>
            </a:spcBef>
            <a:spcAft>
              <a:spcPct val="15000"/>
            </a:spcAft>
            <a:buChar char="•"/>
          </a:pPr>
          <a:r>
            <a:rPr lang="en-GB" sz="1500" kern="1200" dirty="0"/>
            <a:t>Year group</a:t>
          </a:r>
        </a:p>
        <a:p>
          <a:pPr marL="114300" lvl="1" indent="-114300" algn="l" defTabSz="666750">
            <a:lnSpc>
              <a:spcPct val="90000"/>
            </a:lnSpc>
            <a:spcBef>
              <a:spcPct val="0"/>
            </a:spcBef>
            <a:spcAft>
              <a:spcPct val="15000"/>
            </a:spcAft>
            <a:buChar char="•"/>
          </a:pPr>
          <a:r>
            <a:rPr lang="en-GB" sz="1500" kern="1200" dirty="0"/>
            <a:t>Class group</a:t>
          </a:r>
        </a:p>
      </dsp:txBody>
      <dsp:txXfrm>
        <a:off x="3096259" y="235347"/>
        <a:ext cx="3938350" cy="1412080"/>
      </dsp:txXfrm>
    </dsp:sp>
    <dsp:sp modelId="{5E62ADE2-E864-0E4B-8F99-43B30868BB3B}">
      <dsp:nvSpPr>
        <dsp:cNvPr id="0" name=""/>
        <dsp:cNvSpPr/>
      </dsp:nvSpPr>
      <dsp:spPr>
        <a:xfrm>
          <a:off x="0" y="0"/>
          <a:ext cx="3096260" cy="1882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Collective</a:t>
          </a:r>
        </a:p>
      </dsp:txBody>
      <dsp:txXfrm>
        <a:off x="91909" y="91909"/>
        <a:ext cx="2912442" cy="1698956"/>
      </dsp:txXfrm>
    </dsp:sp>
    <dsp:sp modelId="{AC6CE75B-154B-0644-B021-8C0F35C41CAA}">
      <dsp:nvSpPr>
        <dsp:cNvPr id="0" name=""/>
        <dsp:cNvSpPr/>
      </dsp:nvSpPr>
      <dsp:spPr>
        <a:xfrm>
          <a:off x="2956045" y="2071052"/>
          <a:ext cx="4644390" cy="18827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228600" lvl="1" indent="0" algn="l" defTabSz="1022350">
            <a:lnSpc>
              <a:spcPct val="90000"/>
            </a:lnSpc>
            <a:spcBef>
              <a:spcPct val="0"/>
            </a:spcBef>
            <a:spcAft>
              <a:spcPct val="15000"/>
            </a:spcAft>
            <a:buNone/>
          </a:pPr>
          <a:r>
            <a:rPr lang="en-GB" sz="1500" kern="1200" dirty="0"/>
            <a:t>Special interest groups, e.g. Active School Flag   </a:t>
          </a:r>
        </a:p>
        <a:p>
          <a:pPr marL="114300" lvl="1" indent="-114300" algn="l" defTabSz="666750">
            <a:lnSpc>
              <a:spcPct val="90000"/>
            </a:lnSpc>
            <a:spcBef>
              <a:spcPct val="0"/>
            </a:spcBef>
            <a:spcAft>
              <a:spcPct val="15000"/>
            </a:spcAft>
            <a:buChar char="•"/>
          </a:pPr>
          <a:r>
            <a:rPr lang="en-GB" sz="1500" kern="1200"/>
            <a:t>Class/year representatives</a:t>
          </a:r>
          <a:endParaRPr lang="en-US" sz="1500" kern="1200"/>
        </a:p>
        <a:p>
          <a:pPr marL="114300" lvl="1" indent="-114300" algn="l" defTabSz="666750">
            <a:lnSpc>
              <a:spcPct val="90000"/>
            </a:lnSpc>
            <a:spcBef>
              <a:spcPct val="0"/>
            </a:spcBef>
            <a:spcAft>
              <a:spcPct val="15000"/>
            </a:spcAft>
            <a:buChar char="•"/>
          </a:pPr>
          <a:r>
            <a:rPr lang="en-GB" sz="1500" kern="1200" dirty="0"/>
            <a:t>Student Council </a:t>
          </a:r>
          <a:endParaRPr lang="en-US" sz="1500" kern="1200" dirty="0"/>
        </a:p>
        <a:p>
          <a:pPr marL="228600" marR="0" lvl="1" indent="-228600" algn="l" defTabSz="1022350" rtl="0" eaLnBrk="1" fontAlgn="auto" latinLnBrk="0" hangingPunct="1">
            <a:lnSpc>
              <a:spcPct val="90000"/>
            </a:lnSpc>
            <a:spcBef>
              <a:spcPct val="0"/>
            </a:spcBef>
            <a:spcAft>
              <a:spcPct val="15000"/>
            </a:spcAft>
            <a:buClrTx/>
            <a:buSzTx/>
            <a:buFontTx/>
            <a:buNone/>
            <a:tabLst/>
            <a:defRPr/>
          </a:pPr>
          <a:endParaRPr lang="en-GB" sz="1500" kern="1200" dirty="0"/>
        </a:p>
        <a:p>
          <a:pPr marL="228600" lvl="1" indent="0" algn="l" defTabSz="1022350">
            <a:lnSpc>
              <a:spcPct val="90000"/>
            </a:lnSpc>
            <a:spcBef>
              <a:spcPct val="0"/>
            </a:spcBef>
            <a:spcAft>
              <a:spcPct val="15000"/>
            </a:spcAft>
            <a:buNone/>
          </a:pPr>
          <a:endParaRPr lang="en-GB" sz="1500" kern="1200" dirty="0"/>
        </a:p>
      </dsp:txBody>
      <dsp:txXfrm>
        <a:off x="2956045" y="2306399"/>
        <a:ext cx="3938350" cy="1412080"/>
      </dsp:txXfrm>
    </dsp:sp>
    <dsp:sp modelId="{83312D55-BE17-8B44-A26A-DD55596949E7}">
      <dsp:nvSpPr>
        <dsp:cNvPr id="0" name=""/>
        <dsp:cNvSpPr/>
      </dsp:nvSpPr>
      <dsp:spPr>
        <a:xfrm>
          <a:off x="136916" y="1955807"/>
          <a:ext cx="2815831" cy="1882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Representative</a:t>
          </a:r>
        </a:p>
      </dsp:txBody>
      <dsp:txXfrm>
        <a:off x="228825" y="2047716"/>
        <a:ext cx="2632013" cy="1698956"/>
      </dsp:txXfrm>
    </dsp:sp>
    <dsp:sp modelId="{17E7E49F-ABDE-AC4F-8A0E-F942120BE56D}">
      <dsp:nvSpPr>
        <dsp:cNvPr id="0" name=""/>
        <dsp:cNvSpPr/>
      </dsp:nvSpPr>
      <dsp:spPr>
        <a:xfrm>
          <a:off x="3096259" y="4142105"/>
          <a:ext cx="4644390" cy="188277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r>
            <a:rPr lang="en-GB" sz="1500" kern="1200" dirty="0"/>
            <a:t>Informal conversations</a:t>
          </a:r>
        </a:p>
        <a:p>
          <a:pPr marL="114300" lvl="1" indent="-114300" algn="l" defTabSz="666750">
            <a:lnSpc>
              <a:spcPct val="90000"/>
            </a:lnSpc>
            <a:spcBef>
              <a:spcPct val="0"/>
            </a:spcBef>
            <a:spcAft>
              <a:spcPct val="15000"/>
            </a:spcAft>
            <a:buChar char="•"/>
          </a:pPr>
          <a:r>
            <a:rPr lang="en-GB" sz="1500" kern="1200" dirty="0"/>
            <a:t>Opportunities for individuals</a:t>
          </a:r>
          <a:r>
            <a:rPr lang="en-GB" sz="1500" kern="1200" baseline="0" dirty="0"/>
            <a:t> to have their voice heard. </a:t>
          </a:r>
          <a:endParaRPr lang="en-GB" sz="1500" kern="1200" dirty="0"/>
        </a:p>
        <a:p>
          <a:pPr marL="114300" lvl="1" indent="-114300" algn="l" defTabSz="666750">
            <a:lnSpc>
              <a:spcPct val="90000"/>
            </a:lnSpc>
            <a:spcBef>
              <a:spcPct val="0"/>
            </a:spcBef>
            <a:spcAft>
              <a:spcPct val="15000"/>
            </a:spcAft>
            <a:buChar char="•"/>
          </a:pPr>
          <a:endParaRPr lang="en-GB" sz="1500" kern="1200" dirty="0"/>
        </a:p>
      </dsp:txBody>
      <dsp:txXfrm>
        <a:off x="3096259" y="4377452"/>
        <a:ext cx="3938350" cy="1412080"/>
      </dsp:txXfrm>
    </dsp:sp>
    <dsp:sp modelId="{E8454A44-0A7E-C24B-87E8-79762E58E5F8}">
      <dsp:nvSpPr>
        <dsp:cNvPr id="0" name=""/>
        <dsp:cNvSpPr/>
      </dsp:nvSpPr>
      <dsp:spPr>
        <a:xfrm>
          <a:off x="0" y="4142105"/>
          <a:ext cx="3096260" cy="1882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t>Individual</a:t>
          </a:r>
        </a:p>
      </dsp:txBody>
      <dsp:txXfrm>
        <a:off x="91909" y="4234014"/>
        <a:ext cx="2912442" cy="1698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3733E-1BAD-0242-9798-12B9DE7A7AA7}">
      <dsp:nvSpPr>
        <dsp:cNvPr id="0" name=""/>
        <dsp:cNvSpPr/>
      </dsp:nvSpPr>
      <dsp:spPr>
        <a:xfrm rot="16200000">
          <a:off x="870284" y="-870284"/>
          <a:ext cx="2779603" cy="4520171"/>
        </a:xfrm>
        <a:prstGeom prst="round1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cap="small" baseline="0" dirty="0"/>
            <a:t>Space</a:t>
          </a:r>
        </a:p>
        <a:p>
          <a:pPr marL="0" lvl="0" indent="0" algn="ctr" defTabSz="1066800">
            <a:lnSpc>
              <a:spcPct val="90000"/>
            </a:lnSpc>
            <a:spcBef>
              <a:spcPct val="0"/>
            </a:spcBef>
            <a:spcAft>
              <a:spcPct val="35000"/>
            </a:spcAft>
            <a:buNone/>
          </a:pPr>
          <a:r>
            <a:rPr lang="en-GB" sz="2400" kern="1200" cap="small" baseline="0" dirty="0"/>
            <a:t>Safe and inclusive opportunity to form and express views </a:t>
          </a:r>
        </a:p>
      </dsp:txBody>
      <dsp:txXfrm rot="5400000">
        <a:off x="0" y="0"/>
        <a:ext cx="4520171" cy="2084702"/>
      </dsp:txXfrm>
    </dsp:sp>
    <dsp:sp modelId="{3CAED60B-F559-7843-9AC3-B16A21F1E6E6}">
      <dsp:nvSpPr>
        <dsp:cNvPr id="0" name=""/>
        <dsp:cNvSpPr/>
      </dsp:nvSpPr>
      <dsp:spPr>
        <a:xfrm>
          <a:off x="4520171" y="0"/>
          <a:ext cx="4520171" cy="2779603"/>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t>Voice</a:t>
          </a:r>
        </a:p>
        <a:p>
          <a:pPr marL="0" lvl="0" indent="0" algn="ctr" defTabSz="1066800">
            <a:lnSpc>
              <a:spcPct val="90000"/>
            </a:lnSpc>
            <a:spcBef>
              <a:spcPct val="0"/>
            </a:spcBef>
            <a:spcAft>
              <a:spcPct val="35000"/>
            </a:spcAft>
            <a:buNone/>
          </a:pPr>
          <a:r>
            <a:rPr lang="en-GB" sz="2400" kern="1200" cap="small" baseline="0" dirty="0"/>
            <a:t>Facilitated to form and express views freely in a medium of choice</a:t>
          </a:r>
        </a:p>
      </dsp:txBody>
      <dsp:txXfrm>
        <a:off x="4520171" y="0"/>
        <a:ext cx="4520171" cy="2084702"/>
      </dsp:txXfrm>
    </dsp:sp>
    <dsp:sp modelId="{0226B8FA-8930-2647-8BC9-8F0FA5A428DF}">
      <dsp:nvSpPr>
        <dsp:cNvPr id="0" name=""/>
        <dsp:cNvSpPr/>
      </dsp:nvSpPr>
      <dsp:spPr>
        <a:xfrm rot="10800000">
          <a:off x="0" y="2779603"/>
          <a:ext cx="4520171" cy="277960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cap="small" baseline="0" dirty="0"/>
            <a:t>Influence</a:t>
          </a:r>
        </a:p>
        <a:p>
          <a:pPr marL="0" lvl="0" indent="0" algn="ctr" defTabSz="1066800">
            <a:lnSpc>
              <a:spcPct val="90000"/>
            </a:lnSpc>
            <a:spcBef>
              <a:spcPct val="0"/>
            </a:spcBef>
            <a:spcAft>
              <a:spcPct val="35000"/>
            </a:spcAft>
            <a:buNone/>
          </a:pPr>
          <a:r>
            <a:rPr lang="en-GB" sz="2400" kern="1200" cap="small" baseline="0" dirty="0"/>
            <a:t>The views must be acted upon</a:t>
          </a:r>
        </a:p>
        <a:p>
          <a:pPr marL="0" lvl="0" indent="0" algn="ctr" defTabSz="1066800">
            <a:lnSpc>
              <a:spcPct val="90000"/>
            </a:lnSpc>
            <a:spcBef>
              <a:spcPct val="0"/>
            </a:spcBef>
            <a:spcAft>
              <a:spcPct val="35000"/>
            </a:spcAft>
            <a:buNone/>
          </a:pPr>
          <a:endParaRPr lang="en-GB" sz="1600" kern="1200" cap="small" baseline="0" dirty="0"/>
        </a:p>
      </dsp:txBody>
      <dsp:txXfrm rot="10800000">
        <a:off x="0" y="3474504"/>
        <a:ext cx="4520171" cy="2084702"/>
      </dsp:txXfrm>
    </dsp:sp>
    <dsp:sp modelId="{2BDA4A55-CB85-9044-B813-373FC40EC53B}">
      <dsp:nvSpPr>
        <dsp:cNvPr id="0" name=""/>
        <dsp:cNvSpPr/>
      </dsp:nvSpPr>
      <dsp:spPr>
        <a:xfrm rot="5400000">
          <a:off x="5390455" y="1909319"/>
          <a:ext cx="2779603" cy="4520171"/>
        </a:xfrm>
        <a:prstGeom prst="round1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cap="small" baseline="0" dirty="0"/>
            <a:t>Audience</a:t>
          </a:r>
        </a:p>
        <a:p>
          <a:pPr marL="0" lvl="0" indent="0" algn="ctr" defTabSz="1066800">
            <a:lnSpc>
              <a:spcPct val="90000"/>
            </a:lnSpc>
            <a:spcBef>
              <a:spcPct val="0"/>
            </a:spcBef>
            <a:spcAft>
              <a:spcPct val="35000"/>
            </a:spcAft>
            <a:buNone/>
          </a:pPr>
          <a:r>
            <a:rPr lang="en-GB" sz="2400" kern="1200" cap="small" baseline="0" dirty="0"/>
            <a:t>The view must be listened to</a:t>
          </a:r>
        </a:p>
        <a:p>
          <a:pPr marL="0" lvl="0" indent="0" algn="ctr" defTabSz="1066800">
            <a:lnSpc>
              <a:spcPct val="90000"/>
            </a:lnSpc>
            <a:spcBef>
              <a:spcPct val="0"/>
            </a:spcBef>
            <a:spcAft>
              <a:spcPct val="35000"/>
            </a:spcAft>
            <a:buNone/>
          </a:pPr>
          <a:endParaRPr lang="en-GB" sz="1600" kern="1200" cap="small" baseline="0" dirty="0"/>
        </a:p>
      </dsp:txBody>
      <dsp:txXfrm rot="-5400000">
        <a:off x="4520171" y="3474503"/>
        <a:ext cx="4520171" cy="2084702"/>
      </dsp:txXfrm>
    </dsp:sp>
    <dsp:sp modelId="{6847F03C-9050-D244-9504-3513267BFAD7}">
      <dsp:nvSpPr>
        <dsp:cNvPr id="0" name=""/>
        <dsp:cNvSpPr/>
      </dsp:nvSpPr>
      <dsp:spPr>
        <a:xfrm>
          <a:off x="2504740" y="1835281"/>
          <a:ext cx="4030862" cy="1888643"/>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cap="small" baseline="0" dirty="0">
              <a:solidFill>
                <a:srgbClr val="FFFF00"/>
              </a:solidFill>
            </a:rPr>
            <a:t>The right to express views</a:t>
          </a:r>
        </a:p>
        <a:p>
          <a:pPr marL="0" lvl="0" indent="0" algn="ctr" defTabSz="1066800">
            <a:lnSpc>
              <a:spcPct val="90000"/>
            </a:lnSpc>
            <a:spcBef>
              <a:spcPct val="0"/>
            </a:spcBef>
            <a:spcAft>
              <a:spcPct val="35000"/>
            </a:spcAft>
            <a:buNone/>
          </a:pPr>
          <a:r>
            <a:rPr lang="en-GB" sz="2400" b="1" kern="1200" cap="small" baseline="0" dirty="0">
              <a:solidFill>
                <a:srgbClr val="FF0000"/>
              </a:solidFill>
            </a:rPr>
            <a:t>Article 12</a:t>
          </a:r>
        </a:p>
        <a:p>
          <a:pPr marL="0" lvl="0" indent="0" algn="ctr" defTabSz="1066800">
            <a:lnSpc>
              <a:spcPct val="90000"/>
            </a:lnSpc>
            <a:spcBef>
              <a:spcPct val="0"/>
            </a:spcBef>
            <a:spcAft>
              <a:spcPct val="35000"/>
            </a:spcAft>
            <a:buNone/>
          </a:pPr>
          <a:r>
            <a:rPr lang="en-GB" sz="2400" b="1" kern="1200" cap="small" baseline="0" dirty="0">
              <a:solidFill>
                <a:srgbClr val="FFFF00"/>
              </a:solidFill>
              <a:latin typeface="Arial"/>
              <a:ea typeface="+mn-ea"/>
              <a:cs typeface="+mn-cs"/>
            </a:rPr>
            <a:t>The right to have views given due weight</a:t>
          </a:r>
        </a:p>
      </dsp:txBody>
      <dsp:txXfrm>
        <a:off x="2596936" y="1927477"/>
        <a:ext cx="3846470" cy="1704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3733E-1BAD-0242-9798-12B9DE7A7AA7}">
      <dsp:nvSpPr>
        <dsp:cNvPr id="0" name=""/>
        <dsp:cNvSpPr/>
      </dsp:nvSpPr>
      <dsp:spPr>
        <a:xfrm rot="16200000">
          <a:off x="870284" y="-870284"/>
          <a:ext cx="2779603" cy="4520171"/>
        </a:xfrm>
        <a:prstGeom prst="round1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cap="small" baseline="0" dirty="0"/>
            <a:t>Space</a:t>
          </a:r>
        </a:p>
        <a:p>
          <a:pPr marL="0" lvl="0" indent="0" algn="ctr" defTabSz="1066800">
            <a:lnSpc>
              <a:spcPct val="90000"/>
            </a:lnSpc>
            <a:spcBef>
              <a:spcPct val="0"/>
            </a:spcBef>
            <a:spcAft>
              <a:spcPct val="35000"/>
            </a:spcAft>
            <a:buNone/>
          </a:pPr>
          <a:r>
            <a:rPr lang="en-GB" sz="2400" kern="1200" cap="small" baseline="0" dirty="0"/>
            <a:t>Safe and inclusive opportunity to form and express views </a:t>
          </a:r>
        </a:p>
      </dsp:txBody>
      <dsp:txXfrm rot="5400000">
        <a:off x="0" y="0"/>
        <a:ext cx="4520171" cy="2084702"/>
      </dsp:txXfrm>
    </dsp:sp>
    <dsp:sp modelId="{3CAED60B-F559-7843-9AC3-B16A21F1E6E6}">
      <dsp:nvSpPr>
        <dsp:cNvPr id="0" name=""/>
        <dsp:cNvSpPr/>
      </dsp:nvSpPr>
      <dsp:spPr>
        <a:xfrm>
          <a:off x="4520171" y="0"/>
          <a:ext cx="4520171" cy="2779603"/>
        </a:xfrm>
        <a:prstGeom prst="round1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t>Voice</a:t>
          </a:r>
        </a:p>
        <a:p>
          <a:pPr marL="0" lvl="0" indent="0" algn="ctr" defTabSz="1066800">
            <a:lnSpc>
              <a:spcPct val="90000"/>
            </a:lnSpc>
            <a:spcBef>
              <a:spcPct val="0"/>
            </a:spcBef>
            <a:spcAft>
              <a:spcPct val="35000"/>
            </a:spcAft>
            <a:buNone/>
          </a:pPr>
          <a:r>
            <a:rPr lang="en-GB" sz="2400" kern="1200" cap="small" baseline="0" dirty="0"/>
            <a:t>Facilitated to form and express views freely in a medium of choice</a:t>
          </a:r>
        </a:p>
      </dsp:txBody>
      <dsp:txXfrm>
        <a:off x="4520171" y="0"/>
        <a:ext cx="4520171" cy="2084702"/>
      </dsp:txXfrm>
    </dsp:sp>
    <dsp:sp modelId="{0226B8FA-8930-2647-8BC9-8F0FA5A428DF}">
      <dsp:nvSpPr>
        <dsp:cNvPr id="0" name=""/>
        <dsp:cNvSpPr/>
      </dsp:nvSpPr>
      <dsp:spPr>
        <a:xfrm rot="10800000">
          <a:off x="0" y="2779603"/>
          <a:ext cx="4520171" cy="277960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cap="small" baseline="0" dirty="0"/>
            <a:t>Influence</a:t>
          </a:r>
        </a:p>
        <a:p>
          <a:pPr marL="0" lvl="0" indent="0" algn="ctr" defTabSz="1066800">
            <a:lnSpc>
              <a:spcPct val="90000"/>
            </a:lnSpc>
            <a:spcBef>
              <a:spcPct val="0"/>
            </a:spcBef>
            <a:spcAft>
              <a:spcPct val="35000"/>
            </a:spcAft>
            <a:buNone/>
          </a:pPr>
          <a:r>
            <a:rPr lang="en-GB" sz="2400" kern="1200" cap="small" baseline="0" dirty="0"/>
            <a:t>The views must be acted upon</a:t>
          </a:r>
        </a:p>
        <a:p>
          <a:pPr marL="0" lvl="0" indent="0" algn="ctr" defTabSz="1066800">
            <a:lnSpc>
              <a:spcPct val="90000"/>
            </a:lnSpc>
            <a:spcBef>
              <a:spcPct val="0"/>
            </a:spcBef>
            <a:spcAft>
              <a:spcPct val="35000"/>
            </a:spcAft>
            <a:buNone/>
          </a:pPr>
          <a:endParaRPr lang="en-GB" sz="1600" kern="1200" cap="small" baseline="0" dirty="0"/>
        </a:p>
      </dsp:txBody>
      <dsp:txXfrm rot="10800000">
        <a:off x="0" y="3474504"/>
        <a:ext cx="4520171" cy="2084702"/>
      </dsp:txXfrm>
    </dsp:sp>
    <dsp:sp modelId="{2BDA4A55-CB85-9044-B813-373FC40EC53B}">
      <dsp:nvSpPr>
        <dsp:cNvPr id="0" name=""/>
        <dsp:cNvSpPr/>
      </dsp:nvSpPr>
      <dsp:spPr>
        <a:xfrm rot="5400000">
          <a:off x="5390455" y="1909319"/>
          <a:ext cx="2779603" cy="4520171"/>
        </a:xfrm>
        <a:prstGeom prst="round1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cap="small" baseline="0" dirty="0"/>
            <a:t>Audience</a:t>
          </a:r>
        </a:p>
        <a:p>
          <a:pPr marL="0" lvl="0" indent="0" algn="ctr" defTabSz="1066800">
            <a:lnSpc>
              <a:spcPct val="90000"/>
            </a:lnSpc>
            <a:spcBef>
              <a:spcPct val="0"/>
            </a:spcBef>
            <a:spcAft>
              <a:spcPct val="35000"/>
            </a:spcAft>
            <a:buNone/>
          </a:pPr>
          <a:r>
            <a:rPr lang="en-GB" sz="2400" kern="1200" cap="small" baseline="0" dirty="0"/>
            <a:t>The view must be listened to</a:t>
          </a:r>
        </a:p>
        <a:p>
          <a:pPr marL="0" lvl="0" indent="0" algn="ctr" defTabSz="1066800">
            <a:lnSpc>
              <a:spcPct val="90000"/>
            </a:lnSpc>
            <a:spcBef>
              <a:spcPct val="0"/>
            </a:spcBef>
            <a:spcAft>
              <a:spcPct val="35000"/>
            </a:spcAft>
            <a:buNone/>
          </a:pPr>
          <a:endParaRPr lang="en-GB" sz="1600" kern="1200" cap="small" baseline="0" dirty="0"/>
        </a:p>
      </dsp:txBody>
      <dsp:txXfrm rot="-5400000">
        <a:off x="4520171" y="3474503"/>
        <a:ext cx="4520171" cy="2084702"/>
      </dsp:txXfrm>
    </dsp:sp>
    <dsp:sp modelId="{6847F03C-9050-D244-9504-3513267BFAD7}">
      <dsp:nvSpPr>
        <dsp:cNvPr id="0" name=""/>
        <dsp:cNvSpPr/>
      </dsp:nvSpPr>
      <dsp:spPr>
        <a:xfrm>
          <a:off x="2504740" y="1835281"/>
          <a:ext cx="4030862" cy="1888643"/>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cap="small" baseline="0" dirty="0">
              <a:solidFill>
                <a:srgbClr val="FFFF00"/>
              </a:solidFill>
            </a:rPr>
            <a:t>The right to express views</a:t>
          </a:r>
        </a:p>
        <a:p>
          <a:pPr marL="0" lvl="0" indent="0" algn="ctr" defTabSz="1066800">
            <a:lnSpc>
              <a:spcPct val="90000"/>
            </a:lnSpc>
            <a:spcBef>
              <a:spcPct val="0"/>
            </a:spcBef>
            <a:spcAft>
              <a:spcPct val="35000"/>
            </a:spcAft>
            <a:buNone/>
          </a:pPr>
          <a:r>
            <a:rPr lang="en-GB" sz="2400" b="1" kern="1200" cap="small" baseline="0" dirty="0">
              <a:solidFill>
                <a:srgbClr val="FF0000"/>
              </a:solidFill>
            </a:rPr>
            <a:t>Article 12</a:t>
          </a:r>
        </a:p>
        <a:p>
          <a:pPr marL="0" lvl="0" indent="0" algn="ctr" defTabSz="1066800">
            <a:lnSpc>
              <a:spcPct val="90000"/>
            </a:lnSpc>
            <a:spcBef>
              <a:spcPct val="0"/>
            </a:spcBef>
            <a:spcAft>
              <a:spcPct val="35000"/>
            </a:spcAft>
            <a:buNone/>
          </a:pPr>
          <a:r>
            <a:rPr lang="en-GB" sz="2400" b="1" kern="1200" cap="small" baseline="0" dirty="0">
              <a:solidFill>
                <a:srgbClr val="FFFF00"/>
              </a:solidFill>
              <a:latin typeface="Arial"/>
              <a:ea typeface="+mn-ea"/>
              <a:cs typeface="+mn-cs"/>
            </a:rPr>
            <a:t>The right to have views given due weight</a:t>
          </a:r>
        </a:p>
      </dsp:txBody>
      <dsp:txXfrm>
        <a:off x="2596936" y="1927477"/>
        <a:ext cx="3846470" cy="17042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15350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icef.org/adolescence/files/Conceptual_Framework_for_Measuring_Outcomes_of_Adolescent_Participation_March_2018.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9846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8" name="Google Shape;32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13</a:t>
            </a:fld>
            <a:endParaRPr/>
          </a:p>
        </p:txBody>
      </p:sp>
    </p:spTree>
    <p:extLst>
      <p:ext uri="{BB962C8B-B14F-4D97-AF65-F5344CB8AC3E}">
        <p14:creationId xmlns:p14="http://schemas.microsoft.com/office/powerpoint/2010/main" val="1420592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dirty="0"/>
              <a:t>Schools should contribute to the development of </a:t>
            </a:r>
            <a:r>
              <a:rPr lang="en-IE" b="1" i="1" dirty="0">
                <a:solidFill>
                  <a:srgbClr val="00B0F0"/>
                </a:solidFill>
              </a:rPr>
              <a:t>active, democratic citizens.  </a:t>
            </a:r>
            <a:endParaRPr dirty="0"/>
          </a:p>
          <a:p>
            <a:pPr marL="0" lvl="0" indent="0" algn="l" rtl="0">
              <a:spcBef>
                <a:spcPts val="0"/>
              </a:spcBef>
              <a:spcAft>
                <a:spcPts val="0"/>
              </a:spcAft>
              <a:buNone/>
            </a:pPr>
            <a:r>
              <a:rPr lang="en-IE" dirty="0"/>
              <a:t>Active participation and having a voice Are ways for students to experience and develop democratic attitudes and skills in education.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IE" dirty="0"/>
              <a:t> </a:t>
            </a:r>
            <a:r>
              <a:rPr lang="en-IE" sz="1400" b="1" dirty="0">
                <a:solidFill>
                  <a:srgbClr val="00B0F0"/>
                </a:solidFill>
              </a:rPr>
              <a:t>Citizenship as practice as opposed to citizenship as status. </a:t>
            </a:r>
            <a:endParaRPr sz="1000" dirty="0"/>
          </a:p>
          <a:p>
            <a:pPr marL="0" lvl="0" indent="0" algn="l" rtl="0">
              <a:spcBef>
                <a:spcPts val="0"/>
              </a:spcBef>
              <a:spcAft>
                <a:spcPts val="0"/>
              </a:spcAft>
              <a:buNone/>
            </a:pPr>
            <a:r>
              <a:rPr lang="en-IE" sz="800" dirty="0" err="1"/>
              <a:t>Lawy</a:t>
            </a:r>
            <a:r>
              <a:rPr lang="en-IE" sz="800" dirty="0"/>
              <a:t> and </a:t>
            </a:r>
            <a:r>
              <a:rPr lang="en-IE" sz="800" dirty="0" err="1"/>
              <a:t>Biesta</a:t>
            </a:r>
            <a:r>
              <a:rPr lang="en-IE" sz="800" dirty="0"/>
              <a:t> 2016</a:t>
            </a:r>
          </a:p>
          <a:p>
            <a:pPr marL="0" lvl="0" indent="0" algn="l" rtl="0">
              <a:spcBef>
                <a:spcPts val="0"/>
              </a:spcBef>
              <a:spcAft>
                <a:spcPts val="0"/>
              </a:spcAft>
              <a:buNone/>
            </a:pPr>
            <a:endParaRPr lang="en-IE" sz="800" dirty="0"/>
          </a:p>
          <a:p>
            <a:pPr marL="0" lvl="0" indent="0" algn="l" rtl="0">
              <a:spcBef>
                <a:spcPts val="0"/>
              </a:spcBef>
              <a:spcAft>
                <a:spcPts val="0"/>
              </a:spcAft>
              <a:buNone/>
            </a:pPr>
            <a:r>
              <a:rPr lang="en-IE" dirty="0"/>
              <a:t>Young people’s participation in decision making leads to Capacity development: Meaningful participation enables adolescents to acquire knowledge and skills, build competencies, extend aspirations, and gain confidence. Participation promotes adolescents’ capacities for civic engagement, collective organisation, tolerance and respect for others. Societies require citizens with the understanding, skills, and commitment to promote accountability and good governance. Participation enables adolescents to develop those capacities (</a:t>
            </a:r>
            <a:r>
              <a:rPr lang="en-IE" dirty="0" err="1"/>
              <a:t>Lansdown</a:t>
            </a:r>
            <a:r>
              <a:rPr lang="en-IE" dirty="0"/>
              <a:t> 2018)</a:t>
            </a:r>
            <a:endParaRPr dirty="0"/>
          </a:p>
          <a:p>
            <a:pPr marL="0" lvl="0" indent="0" algn="l" rtl="0">
              <a:spcBef>
                <a:spcPts val="0"/>
              </a:spcBef>
              <a:spcAft>
                <a:spcPts val="0"/>
              </a:spcAft>
              <a:buNone/>
            </a:pPr>
            <a:endParaRPr dirty="0"/>
          </a:p>
        </p:txBody>
      </p:sp>
      <p:sp>
        <p:nvSpPr>
          <p:cNvPr id="335" name="Google Shape;33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14</a:t>
            </a:fld>
            <a:endParaRPr/>
          </a:p>
        </p:txBody>
      </p:sp>
    </p:spTree>
    <p:extLst>
      <p:ext uri="{BB962C8B-B14F-4D97-AF65-F5344CB8AC3E}">
        <p14:creationId xmlns:p14="http://schemas.microsoft.com/office/powerpoint/2010/main" val="178842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746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18</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085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Young people  can participate in activities, processes and decision-making in broadly three different ways: </a:t>
            </a:r>
            <a:r>
              <a:rPr lang="en-IE" sz="1200" b="1" kern="1200" dirty="0">
                <a:solidFill>
                  <a:schemeClr val="tx1"/>
                </a:solidFill>
                <a:effectLst/>
                <a:latin typeface="+mn-lt"/>
                <a:ea typeface="+mn-ea"/>
                <a:cs typeface="+mn-cs"/>
              </a:rPr>
              <a:t>consultative</a:t>
            </a:r>
            <a:r>
              <a:rPr lang="en-IE" sz="1200" kern="1200" dirty="0">
                <a:solidFill>
                  <a:schemeClr val="tx1"/>
                </a:solidFill>
                <a:effectLst/>
                <a:latin typeface="+mn-lt"/>
                <a:ea typeface="+mn-ea"/>
                <a:cs typeface="+mn-cs"/>
              </a:rPr>
              <a:t>, </a:t>
            </a:r>
            <a:r>
              <a:rPr lang="en-IE" sz="1200" b="1" kern="1200" dirty="0">
                <a:solidFill>
                  <a:schemeClr val="tx1"/>
                </a:solidFill>
                <a:effectLst/>
                <a:latin typeface="+mn-lt"/>
                <a:ea typeface="+mn-ea"/>
                <a:cs typeface="+mn-cs"/>
              </a:rPr>
              <a:t>collaborative</a:t>
            </a:r>
            <a:r>
              <a:rPr lang="en-IE" sz="1200" kern="1200" dirty="0">
                <a:solidFill>
                  <a:schemeClr val="tx1"/>
                </a:solidFill>
                <a:effectLst/>
                <a:latin typeface="+mn-lt"/>
                <a:ea typeface="+mn-ea"/>
                <a:cs typeface="+mn-cs"/>
              </a:rPr>
              <a:t>, or </a:t>
            </a:r>
            <a:r>
              <a:rPr lang="en-IE" sz="1200" b="1" kern="1200" dirty="0">
                <a:solidFill>
                  <a:schemeClr val="tx1"/>
                </a:solidFill>
                <a:effectLst/>
                <a:latin typeface="+mn-lt"/>
                <a:ea typeface="+mn-ea"/>
                <a:cs typeface="+mn-cs"/>
              </a:rPr>
              <a:t>young person-led</a:t>
            </a:r>
            <a:r>
              <a:rPr lang="en-IE" sz="1200" kern="1200" dirty="0">
                <a:solidFill>
                  <a:schemeClr val="tx1"/>
                </a:solidFill>
                <a:effectLst/>
                <a:latin typeface="+mn-lt"/>
                <a:ea typeface="+mn-ea"/>
                <a:cs typeface="+mn-cs"/>
              </a:rPr>
              <a:t>.  (Lansdown G &amp; O’Kane C (2014) A Toolkit for Monitoring and Evaluating Children’s Participation, Save the Children et al, London  </a:t>
            </a:r>
          </a:p>
          <a:p>
            <a:r>
              <a:rPr lang="en-IE" sz="1200" kern="1200" dirty="0">
                <a:solidFill>
                  <a:schemeClr val="tx1"/>
                </a:solidFill>
                <a:effectLst/>
                <a:latin typeface="+mn-lt"/>
                <a:ea typeface="+mn-ea"/>
                <a:cs typeface="+mn-cs"/>
              </a:rPr>
              <a:t>)</a:t>
            </a:r>
          </a:p>
          <a:p>
            <a:endParaRPr lang="en-IE" sz="1200" kern="1200" dirty="0">
              <a:solidFill>
                <a:schemeClr val="tx1"/>
              </a:solidFill>
              <a:effectLst/>
              <a:latin typeface="+mn-lt"/>
              <a:ea typeface="+mn-ea"/>
              <a:cs typeface="+mn-cs"/>
            </a:endParaRPr>
          </a:p>
          <a:p>
            <a:r>
              <a:rPr lang="en-IE" dirty="0"/>
              <a:t>Conceptual Framework for Measuring Outcomes of Adolescent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hlinkClick r:id="rId3"/>
              </a:rPr>
              <a:t>https://www.unicef.org/adolescence/files/Conceptual_Framework_for_Measuring_Outcomes_of_Adolescent_Participation_March_2018.pdf</a:t>
            </a:r>
            <a:endParaRPr lang="en-US" dirty="0"/>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It is important not to perceive them in terms of a hierarchy of preference.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effectLst/>
                <a:latin typeface="+mn-lt"/>
                <a:ea typeface="+mn-ea"/>
                <a:cs typeface="+mn-cs"/>
              </a:rPr>
              <a:t>Each mode of participation offers differing degrees of empowerment and influence, but they are all legitimate and appropriate in different contexts, and can be </a:t>
            </a:r>
            <a:r>
              <a:rPr lang="en-IE" sz="1200" b="1" kern="1200" dirty="0">
                <a:solidFill>
                  <a:schemeClr val="tx1"/>
                </a:solidFill>
                <a:effectLst/>
                <a:latin typeface="+mn-lt"/>
                <a:ea typeface="+mn-ea"/>
                <a:cs typeface="+mn-cs"/>
              </a:rPr>
              <a:t>rights-respecting provided they comply with the features of space, voice, audience and influence, </a:t>
            </a:r>
            <a:r>
              <a:rPr lang="en-IE" sz="1200" kern="1200" dirty="0">
                <a:solidFill>
                  <a:schemeClr val="tx1"/>
                </a:solidFill>
                <a:effectLst/>
                <a:latin typeface="+mn-lt"/>
                <a:ea typeface="+mn-ea"/>
                <a:cs typeface="+mn-cs"/>
              </a:rPr>
              <a:t>and</a:t>
            </a:r>
            <a:r>
              <a:rPr lang="en-IE" sz="1200" b="1" kern="1200" dirty="0">
                <a:solidFill>
                  <a:schemeClr val="tx1"/>
                </a:solidFill>
                <a:effectLst/>
                <a:latin typeface="+mn-lt"/>
                <a:ea typeface="+mn-ea"/>
                <a:cs typeface="+mn-cs"/>
              </a:rPr>
              <a:t> the nine basic requirements for quality (from </a:t>
            </a:r>
            <a:r>
              <a:rPr lang="en-GB" sz="1200" i="1" kern="1200" dirty="0">
                <a:solidFill>
                  <a:schemeClr val="tx1"/>
                </a:solidFill>
                <a:effectLst/>
                <a:latin typeface="+mn-lt"/>
                <a:ea typeface="+mn-ea"/>
                <a:cs typeface="+mn-cs"/>
              </a:rPr>
              <a:t>CRC General Comment No. 12, The right of the child to be heard, CRC/C/GC/12, 2009 )</a:t>
            </a:r>
            <a:endParaRPr lang="en-IE" sz="1200" kern="1200" dirty="0">
              <a:solidFill>
                <a:schemeClr val="tx1"/>
              </a:solidFill>
              <a:effectLst/>
              <a:latin typeface="+mn-lt"/>
              <a:ea typeface="+mn-ea"/>
              <a:cs typeface="+mn-cs"/>
            </a:endParaRPr>
          </a:p>
          <a:p>
            <a:r>
              <a:rPr lang="en-IE"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B3C826E4-6145-614A-96BE-4D4DBC1E4758}" type="slidenum">
              <a:rPr lang="en-US" smtClean="0"/>
              <a:t>19</a:t>
            </a:fld>
            <a:endParaRPr lang="en-US"/>
          </a:p>
        </p:txBody>
      </p:sp>
    </p:spTree>
    <p:extLst>
      <p:ext uri="{BB962C8B-B14F-4D97-AF65-F5344CB8AC3E}">
        <p14:creationId xmlns:p14="http://schemas.microsoft.com/office/powerpoint/2010/main" val="1077422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Without compliance, participation runs the risk of being tokenistic, manipulative or even coercive.</a:t>
            </a:r>
          </a:p>
          <a:p>
            <a:r>
              <a:rPr lang="en-I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CRC General Comment No. 12, The right of the child to be heard, CRC/C/GC/12, 2009  </a:t>
            </a:r>
            <a:endParaRPr lang="en-IE" sz="1200" kern="1200" dirty="0">
              <a:solidFill>
                <a:schemeClr val="tx1"/>
              </a:solidFill>
              <a:effectLst/>
              <a:latin typeface="+mn-lt"/>
              <a:ea typeface="+mn-ea"/>
              <a:cs typeface="+mn-cs"/>
            </a:endParaRPr>
          </a:p>
          <a:p>
            <a:endParaRPr lang="en-US" dirty="0"/>
          </a:p>
          <a:p>
            <a:r>
              <a:rPr lang="en-IE"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a:t>
            </a:r>
            <a:r>
              <a:rPr lang="en-GB" sz="1200" b="1" kern="1200" dirty="0">
                <a:solidFill>
                  <a:schemeClr val="tx1"/>
                </a:solidFill>
                <a:effectLst/>
                <a:latin typeface="+mn-lt"/>
                <a:ea typeface="+mn-ea"/>
                <a:cs typeface="+mn-cs"/>
              </a:rPr>
              <a:t>ransparent and informative </a:t>
            </a:r>
            <a:r>
              <a:rPr lang="en-GB" sz="1200" kern="1200" dirty="0">
                <a:solidFill>
                  <a:schemeClr val="tx1"/>
                </a:solidFill>
                <a:effectLst/>
                <a:latin typeface="+mn-lt"/>
                <a:ea typeface="+mn-ea"/>
                <a:cs typeface="+mn-cs"/>
              </a:rPr>
              <a:t>- young people must be provided with full, accessible, diversity-sensitive and age-appropriate information about their right to express their views freely and their views to be given due weight, and how this participation will take place, its scope, purpose and potential impact</a:t>
            </a:r>
            <a:endParaRPr lang="en-IE"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Voluntary - </a:t>
            </a:r>
            <a:r>
              <a:rPr lang="en-GB" sz="1200" kern="1200" dirty="0">
                <a:solidFill>
                  <a:schemeClr val="tx1"/>
                </a:solidFill>
                <a:effectLst/>
                <a:latin typeface="+mn-lt"/>
                <a:ea typeface="+mn-ea"/>
                <a:cs typeface="+mn-cs"/>
              </a:rPr>
              <a:t>young people should never be coerced into expressing views against their wishes and they should be informed that they can cease involvement at any stage </a:t>
            </a:r>
            <a:endParaRPr lang="en-IE"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Respectful - </a:t>
            </a:r>
            <a:r>
              <a:rPr lang="en-GB" sz="1200" kern="1200" dirty="0">
                <a:solidFill>
                  <a:schemeClr val="tx1"/>
                </a:solidFill>
                <a:effectLst/>
                <a:latin typeface="+mn-lt"/>
                <a:ea typeface="+mn-ea"/>
                <a:cs typeface="+mn-cs"/>
              </a:rPr>
              <a:t>young people’s views have to be treated with respect and they should be provided with opportunities to initiate ideas and activities. Adults working with young people should acknowledge, respect and build on good examples of young people’s participation, for instance, in their contributions to the family, school, culture and the work environment. They also need an understanding of the socio-economic, environmental and cultural context of young people’s lives. Persons and organizations working for and with young people should also respect young people’s views with regard to participation in public events;</a:t>
            </a:r>
            <a:endParaRPr lang="en-IE"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Relevant - </a:t>
            </a:r>
            <a:r>
              <a:rPr lang="en-GB" sz="1200" kern="1200" dirty="0">
                <a:solidFill>
                  <a:schemeClr val="tx1"/>
                </a:solidFill>
                <a:effectLst/>
                <a:latin typeface="+mn-lt"/>
                <a:ea typeface="+mn-ea"/>
                <a:cs typeface="+mn-cs"/>
              </a:rPr>
              <a:t>the issues on which young people have the right to express their views must be of real relevance to their lives and enable them to draw on their knowledge, skills and abilities. In addition, space needs to be created to enable young people to highlight and address the issues they themselves identify as relevant and important; </a:t>
            </a:r>
            <a:endParaRPr lang="en-IE"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Young person-friendly - </a:t>
            </a:r>
            <a:r>
              <a:rPr lang="en-GB" sz="1200" kern="1200" dirty="0">
                <a:solidFill>
                  <a:schemeClr val="tx1"/>
                </a:solidFill>
                <a:effectLst/>
                <a:latin typeface="+mn-lt"/>
                <a:ea typeface="+mn-ea"/>
                <a:cs typeface="+mn-cs"/>
              </a:rPr>
              <a:t>environments and working methods should be adapted to young people’s capacities. Adequate time and resources should be made available to ensure that young people are adequately prepared and have the confidence and opportunity to contribute their views. Consideration needs to be given to the fact that young people will need differing levels of support and forms of involvement according to their age and evolving capacities;</a:t>
            </a:r>
            <a:endParaRPr lang="en-IE"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Inclusive - </a:t>
            </a:r>
            <a:r>
              <a:rPr lang="en-GB" sz="1200" kern="1200" dirty="0">
                <a:solidFill>
                  <a:schemeClr val="tx1"/>
                </a:solidFill>
                <a:effectLst/>
                <a:latin typeface="+mn-lt"/>
                <a:ea typeface="+mn-ea"/>
                <a:cs typeface="+mn-cs"/>
              </a:rPr>
              <a:t>participation must be inclusive, avoid existing patterns of discrimination, and encourage opportunities for marginalized young people, including both girls and boys, to be involved. Young people are not a homogenous group and participation needs to provide for equality of opportunity for all, without discrimination on any grounds. Programmes also need to ensure that they are culturally sensitive to young people from all communities; </a:t>
            </a:r>
            <a:endParaRPr lang="en-IE"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Supported by training - </a:t>
            </a:r>
            <a:r>
              <a:rPr lang="en-GB" sz="1200" kern="1200" dirty="0">
                <a:solidFill>
                  <a:schemeClr val="tx1"/>
                </a:solidFill>
                <a:effectLst/>
                <a:latin typeface="+mn-lt"/>
                <a:ea typeface="+mn-ea"/>
                <a:cs typeface="+mn-cs"/>
              </a:rPr>
              <a:t>adults need preparation, skills and support to facilitate young people’s participation effectively, to provide them, for example, with skills in listening, working jointly with young people and engaging young people effectively in accordance with their evolving capacities. Young people themselves can be involved as trainers and facilitators on how to promote effective participation; they require capacity-building to strengthen their skills in, for example, effective participation awareness of their rights, and training in organizing meetings, raising funds, dealing with the media, public speaking and advocacy</a:t>
            </a:r>
            <a:endParaRPr lang="en-IE" sz="120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Safe and sensitive to risk - </a:t>
            </a:r>
            <a:r>
              <a:rPr lang="en-GB" sz="1200" kern="1200" dirty="0">
                <a:solidFill>
                  <a:schemeClr val="tx1"/>
                </a:solidFill>
                <a:effectLst/>
                <a:latin typeface="+mn-lt"/>
                <a:ea typeface="+mn-ea"/>
                <a:cs typeface="+mn-cs"/>
              </a:rPr>
              <a:t>in certain situations, expression of views may involve risks. Adults have a responsibility towards the young people with whom they work and must take every precaution to minimize the risk to young people of violence, exploitation or any other negative consequence of their participation. Action necessary to provide appropriate protection will include the development of a clear child-protection strategy which recognizes the particular risks faced by some groups of young people, and the extra barriers they face in obtaining help. Young people must be aware of their right to be protected from harm and know where to go for help if needed. Investment in working with families and communities is important in order to build understanding of the value and implications of participation, and to minimize the risks to which young people may otherwise be exposed;</a:t>
            </a:r>
            <a:endParaRPr lang="en-IE"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Accountable - </a:t>
            </a:r>
            <a:r>
              <a:rPr lang="en-GB" sz="1200" kern="1200" dirty="0">
                <a:solidFill>
                  <a:schemeClr val="tx1"/>
                </a:solidFill>
                <a:effectLst/>
                <a:latin typeface="+mn-lt"/>
                <a:ea typeface="+mn-ea"/>
                <a:cs typeface="+mn-cs"/>
              </a:rPr>
              <a:t>a commitment to follow-up and evaluation is essential. For example, in any research or consultative process, young people must be informed as to how their views have been interpreted and used and, where necessary, provided with the opportunity to challenge and influence the analysis of the findings. Young people are also entitled to be provided with clear feedback on how their participation has influenced any outcomes. Wherever appropriate, young people should be given the opportunity to participate in follow-up processes or activities. Monitoring and evaluation of young people’s participation needs to be undertaken, where possible, with young people themselves.</a:t>
            </a:r>
            <a:r>
              <a:rPr lang="en-IE" dirty="0">
                <a:effectLst/>
              </a:rPr>
              <a:t> </a:t>
            </a:r>
            <a:endParaRPr lang="en-US" dirty="0"/>
          </a:p>
        </p:txBody>
      </p:sp>
      <p:sp>
        <p:nvSpPr>
          <p:cNvPr id="4" name="Slide Number Placeholder 3"/>
          <p:cNvSpPr>
            <a:spLocks noGrp="1"/>
          </p:cNvSpPr>
          <p:nvPr>
            <p:ph type="sldNum" sz="quarter" idx="5"/>
          </p:nvPr>
        </p:nvSpPr>
        <p:spPr/>
        <p:txBody>
          <a:bodyPr/>
          <a:lstStyle/>
          <a:p>
            <a:fld id="{B3C826E4-6145-614A-96BE-4D4DBC1E4758}" type="slidenum">
              <a:rPr lang="en-US" smtClean="0"/>
              <a:t>20</a:t>
            </a:fld>
            <a:endParaRPr lang="en-US"/>
          </a:p>
        </p:txBody>
      </p:sp>
    </p:spTree>
    <p:extLst>
      <p:ext uri="{BB962C8B-B14F-4D97-AF65-F5344CB8AC3E}">
        <p14:creationId xmlns:p14="http://schemas.microsoft.com/office/powerpoint/2010/main" val="1991656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0" u="none" strike="noStrike" cap="none" dirty="0">
                <a:solidFill>
                  <a:srgbClr val="FF0000"/>
                </a:solidFill>
                <a:latin typeface="Trebuchet MS"/>
                <a:ea typeface="Trebuchet MS"/>
                <a:cs typeface="Trebuchet MS"/>
                <a:sym typeface="Trebuchet MS"/>
              </a:rPr>
              <a:t>Lundy describes four elements for</a:t>
            </a:r>
            <a:r>
              <a:rPr lang="en-IE" sz="1200" b="0" i="0" u="none" strike="noStrike" cap="none" baseline="0" dirty="0">
                <a:solidFill>
                  <a:srgbClr val="FF0000"/>
                </a:solidFill>
                <a:latin typeface="Trebuchet MS"/>
                <a:ea typeface="Trebuchet MS"/>
                <a:cs typeface="Trebuchet MS"/>
                <a:sym typeface="Trebuchet MS"/>
              </a:rPr>
              <a:t> meaningful participation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0" u="none" strike="noStrike" cap="none" baseline="0" dirty="0">
              <a:solidFill>
                <a:srgbClr val="FF0000"/>
              </a:solidFill>
              <a:latin typeface="Trebuchet MS"/>
              <a:ea typeface="Trebuchet MS"/>
              <a:cs typeface="Trebuchet MS"/>
              <a:sym typeface="Trebuchet M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0" u="none" strike="noStrike" cap="none" baseline="0" dirty="0">
                <a:solidFill>
                  <a:srgbClr val="FF0000"/>
                </a:solidFill>
                <a:latin typeface="Trebuchet MS"/>
                <a:ea typeface="Trebuchet MS"/>
                <a:cs typeface="Trebuchet MS"/>
                <a:sym typeface="Trebuchet MS"/>
              </a:rPr>
              <a:t>At the level of any specific participatory activity, attention must be afforded to the specific obligations placed on the adult duty bearers under Article 12 in order for it to be meaningful and effective.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Space: In order to become increasingly active in influencing matters affecting them, adolescents need to be able to form and express views and they must be afforded the space and time to do so. Adolescents must be given the opportunity to gain the confidence, the time and space to contribute their views.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 Voice: Adolescents can express themselves through multiple different media,</a:t>
            </a:r>
            <a:r>
              <a:rPr lang="en-IE" baseline="0" dirty="0"/>
              <a:t> e.g. digital media, art work, written, spoken.  </a:t>
            </a:r>
            <a:r>
              <a:rPr lang="en-IE" dirty="0"/>
              <a:t>Appropriate and accessible information is an important pre-requisite for the ability to speak out and express views and negotiate decisions. This needs to be provided in different forms according to the adolescents concerned, for example in relevant languages, in sign language, braille or other forms of augmented communication. Not all adolescents will be able to express themselves easily. The onus is on supporting adults to find ways in which to enable adolescents to communicate their views, concerns or ideas.. It is worth remembering that, according to Article 12, participation rights are based on the capacity to form a view, and not on the ability to express a view in any particular way.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 Audience: Central to the right to participate is that adults listen respectfully to what young</a:t>
            </a:r>
            <a:r>
              <a:rPr lang="en-IE" baseline="0" dirty="0"/>
              <a:t> people</a:t>
            </a:r>
            <a:r>
              <a:rPr lang="en-IE" dirty="0"/>
              <a:t> have to say. They must have access to the relevant audience for the views being expressed</a:t>
            </a:r>
            <a:r>
              <a:rPr lang="en-IE" baseline="0" dirty="0"/>
              <a:t> – teachers, senior management, parents, Board of Management.  </a:t>
            </a:r>
            <a:r>
              <a:rPr lang="en-IE" dirty="0"/>
              <a:t>The right to express views and have them given due weight can only be realised if young</a:t>
            </a:r>
            <a:r>
              <a:rPr lang="en-IE" baseline="0" dirty="0"/>
              <a:t> people</a:t>
            </a:r>
            <a:r>
              <a:rPr lang="en-IE" dirty="0"/>
              <a:t>’s views are heard by those people with the power and authority to act on those views.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dirty="0"/>
              <a:t>• Influence: The right to participate does not imply that young</a:t>
            </a:r>
            <a:r>
              <a:rPr lang="en-IE" baseline="0" dirty="0"/>
              <a:t> people’s</a:t>
            </a:r>
            <a:r>
              <a:rPr lang="en-IE" dirty="0"/>
              <a:t>’ views must always be acted on. However, it does require that their views are given proper consideration and that any decision that is subsequently made is reported back to them with an explanation of how and why it was made in the way that it was.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22</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7031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0" u="none" strike="noStrike" cap="none" dirty="0">
                <a:solidFill>
                  <a:srgbClr val="FF0000"/>
                </a:solidFill>
                <a:latin typeface="Trebuchet MS"/>
                <a:ea typeface="Trebuchet MS"/>
                <a:cs typeface="Trebuchet MS"/>
                <a:sym typeface="Trebuchet MS"/>
              </a:rPr>
              <a:t>Lundy describes four elements of  participation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0" u="none" strike="noStrike" cap="none" dirty="0">
              <a:solidFill>
                <a:srgbClr val="FF0000"/>
              </a:solidFill>
              <a:latin typeface="Trebuchet MS"/>
              <a:ea typeface="Trebuchet MS"/>
              <a:cs typeface="Trebuchet MS"/>
              <a:sym typeface="Trebuchet M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0" u="none" strike="noStrike" cap="none" dirty="0">
                <a:solidFill>
                  <a:srgbClr val="FF0000"/>
                </a:solidFill>
                <a:latin typeface="Trebuchet MS"/>
                <a:ea typeface="Trebuchet MS"/>
                <a:cs typeface="Trebuchet MS"/>
                <a:sym typeface="Trebuchet MS"/>
              </a:rPr>
              <a:t>The child has the right to give their opinion on matters that affect them and for adults to listen and take it seriously.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0" u="none" strike="noStrike" cap="none" dirty="0">
              <a:solidFill>
                <a:srgbClr val="FF0000"/>
              </a:solidFill>
              <a:latin typeface="Trebuchet MS"/>
              <a:sym typeface="Trebuchet M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0" u="none" strike="noStrike" cap="none" dirty="0">
                <a:solidFill>
                  <a:srgbClr val="FF0000"/>
                </a:solidFill>
                <a:latin typeface="Trebuchet MS"/>
                <a:ea typeface="Trebuchet MS"/>
                <a:cs typeface="Trebuchet MS"/>
                <a:sym typeface="Trebuchet MS"/>
              </a:rPr>
              <a:t>The child shall in particular be provided with suitable opportunities to be heard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0" u="none" strike="noStrike" cap="none" dirty="0">
              <a:solidFill>
                <a:srgbClr val="FF0000"/>
              </a:solidFill>
              <a:latin typeface="Trebuchet MS"/>
              <a:ea typeface="Trebuchet MS"/>
              <a:cs typeface="Trebuchet MS"/>
              <a:sym typeface="Trebuchet M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0" u="none" strike="noStrike" cap="none" dirty="0">
                <a:solidFill>
                  <a:srgbClr val="FF0000"/>
                </a:solidFill>
                <a:latin typeface="Trebuchet MS"/>
                <a:ea typeface="Trebuchet MS"/>
                <a:cs typeface="Trebuchet MS"/>
                <a:sym typeface="Trebuchet MS"/>
              </a:rPr>
              <a:t>At the level pf any specific,</a:t>
            </a:r>
            <a:r>
              <a:rPr lang="en-IE" sz="1200" b="0" i="0" u="none" strike="noStrike" cap="none" baseline="0" dirty="0">
                <a:solidFill>
                  <a:srgbClr val="FF0000"/>
                </a:solidFill>
                <a:latin typeface="Trebuchet MS"/>
                <a:ea typeface="Trebuchet MS"/>
                <a:cs typeface="Trebuchet MS"/>
                <a:sym typeface="Trebuchet MS"/>
              </a:rPr>
              <a:t> participatory activity , for it </a:t>
            </a:r>
            <a:r>
              <a:rPr lang="en-IE" sz="1200" b="0" i="0" u="none" strike="noStrike" cap="none" dirty="0">
                <a:solidFill>
                  <a:srgbClr val="FF0000"/>
                </a:solidFill>
                <a:latin typeface="Trebuchet MS"/>
                <a:ea typeface="Trebuchet MS"/>
                <a:cs typeface="Trebuchet MS"/>
                <a:sym typeface="Trebuchet MS"/>
              </a:rPr>
              <a:t>to be meaningful</a:t>
            </a:r>
            <a:r>
              <a:rPr lang="en-IE" sz="1200" b="0" i="0" u="none" strike="noStrike" cap="none" baseline="0" dirty="0">
                <a:solidFill>
                  <a:srgbClr val="FF0000"/>
                </a:solidFill>
                <a:latin typeface="Trebuchet MS"/>
                <a:ea typeface="Trebuchet MS"/>
                <a:cs typeface="Trebuchet MS"/>
                <a:sym typeface="Trebuchet MS"/>
              </a:rPr>
              <a:t> and effective, all four of these quadrants need to be considered. </a:t>
            </a:r>
            <a:endParaRPr lang="en-IE" sz="1200" b="0" i="0" u="none" strike="noStrike" cap="none" dirty="0">
              <a:solidFill>
                <a:srgbClr val="FF0000"/>
              </a:solidFill>
              <a:latin typeface="Trebuchet MS"/>
              <a:ea typeface="Trebuchet MS"/>
              <a:cs typeface="Trebuchet MS"/>
              <a:sym typeface="Trebuchet MS"/>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b="0" i="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24</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498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0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Article 12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right to express views on all matters affecting them, and to have them given due weight, commonly described as participation, is embodied in the Convention on the Rights of the Child (CRC) in Article 12, and applies to all children capable of forming a view. However, its impact and implications take on additional and differing significance during adolescence</a:t>
            </a:r>
            <a:r>
              <a:rPr lang="en-US" baseline="0" dirty="0"/>
              <a:t> (</a:t>
            </a:r>
            <a:r>
              <a:rPr lang="en-US" baseline="0" dirty="0" err="1"/>
              <a:t>Lansdown</a:t>
            </a:r>
            <a:r>
              <a:rPr lang="en-US" baseline="0" dirty="0"/>
              <a:t> 2018) </a:t>
            </a:r>
            <a:endParaRPr lang="en-US" dirty="0"/>
          </a:p>
          <a:p>
            <a:pPr marL="0" lvl="0" indent="0" algn="l" rtl="0">
              <a:spcBef>
                <a:spcPts val="0"/>
              </a:spcBef>
              <a:spcAft>
                <a:spcPts val="0"/>
              </a:spcAft>
              <a:buNone/>
            </a:pPr>
            <a:endParaRPr dirty="0"/>
          </a:p>
        </p:txBody>
      </p:sp>
      <p:sp>
        <p:nvSpPr>
          <p:cNvPr id="232" name="Google Shape;2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9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Participation needs to be understood not only through the lens of </a:t>
            </a:r>
            <a:r>
              <a:rPr lang="en-US" sz="1200" b="1" dirty="0"/>
              <a:t>Article 12</a:t>
            </a:r>
            <a:r>
              <a:rPr lang="en-US" sz="1200" dirty="0"/>
              <a:t>, but also within the framework of the wider civil rights embodied in the CRC – the rights to freedom of expression, of association, thought, conscience and religion, the right to privacy and to information. The opportunity for adolescents to exercise these rights can be seen as pre-conditions for the right to express views, have them taken seriously, and influence matters of concern to them.</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Associated Articles 29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Education shall aim at developing the child’s personality, talents and mental and physical abilities to the fullest extent. Education shall prepare the child for an active adult life in a free society (Abridged)</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Article</a:t>
            </a:r>
            <a:r>
              <a:rPr lang="en-US" sz="1200" b="0" i="0" u="none" strike="noStrike" cap="none" baseline="0" dirty="0">
                <a:solidFill>
                  <a:schemeClr val="dk1"/>
                </a:solidFill>
                <a:effectLst/>
                <a:latin typeface="Calibri"/>
                <a:ea typeface="Calibri"/>
                <a:cs typeface="Calibri"/>
                <a:sym typeface="Calibri"/>
              </a:rPr>
              <a:t> 13 Right to expression </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5</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037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Children and young people’s right to have their voices heard is part of the National Agenda.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Ireland signed the Convention in 1992 and in so doing the Government committed to realising  these rights for young people.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Department of Children and Youth</a:t>
            </a:r>
            <a:r>
              <a:rPr lang="en-GB" baseline="0" dirty="0"/>
              <a:t> Affairs (DCYA) National Strategy on children and young people’s participation in decision making provides information and advice for  government departments about how to support children and young people’s meaningful participation.  </a:t>
            </a:r>
            <a:endParaRPr dirty="0"/>
          </a:p>
        </p:txBody>
      </p:sp>
      <p:sp>
        <p:nvSpPr>
          <p:cNvPr id="240" name="Google Shape;2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422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1639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13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are invited to reflect</a:t>
            </a:r>
            <a:r>
              <a:rPr lang="en-US" baseline="0" dirty="0"/>
              <a:t> </a:t>
            </a:r>
            <a:r>
              <a:rPr lang="en-US" dirty="0"/>
              <a:t> on these questions with a one or two colleagues.</a:t>
            </a:r>
            <a:r>
              <a:rPr lang="en-US" baseline="0" dirty="0"/>
              <a:t> </a:t>
            </a:r>
          </a:p>
          <a:p>
            <a:endParaRPr lang="en-US" baseline="0" dirty="0"/>
          </a:p>
          <a:p>
            <a:r>
              <a:rPr lang="en-US" baseline="0" dirty="0"/>
              <a:t>When they return to their tables, there is an opportunity to share conversations and to identify some observations from the reflection.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E" sz="1200" b="0" i="0" u="none" strike="noStrike" cap="none" smtClean="0">
                <a:solidFill>
                  <a:schemeClr val="dk1"/>
                </a:solidFill>
                <a:latin typeface="Calibri"/>
                <a:ea typeface="Calibri"/>
                <a:cs typeface="Calibri"/>
                <a:sym typeface="Calibri"/>
              </a:rPr>
              <a:t>10</a:t>
            </a:fld>
            <a:endParaRPr lang="en-I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4361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12</a:t>
            </a:fld>
            <a:endParaRPr/>
          </a:p>
        </p:txBody>
      </p:sp>
    </p:spTree>
    <p:extLst>
      <p:ext uri="{BB962C8B-B14F-4D97-AF65-F5344CB8AC3E}">
        <p14:creationId xmlns:p14="http://schemas.microsoft.com/office/powerpoint/2010/main" val="29032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14"/>
          <p:cNvGrpSpPr/>
          <p:nvPr/>
        </p:nvGrpSpPr>
        <p:grpSpPr>
          <a:xfrm>
            <a:off x="0" y="-8467"/>
            <a:ext cx="12192000" cy="6866467"/>
            <a:chOff x="0" y="-8467"/>
            <a:chExt cx="12192000" cy="6866467"/>
          </a:xfrm>
        </p:grpSpPr>
        <p:cxnSp>
          <p:nvCxnSpPr>
            <p:cNvPr id="28" name="Google Shape;28;p14"/>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14"/>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1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1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4"/>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1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1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14"/>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4"/>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14"/>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3"/>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7" name="Google Shape;97;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24"/>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4" name="Google Shape;104;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107" name="Google Shape;107;p2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8000">
                <a:solidFill>
                  <a:srgbClr val="BFE471"/>
                </a:solidFill>
                <a:latin typeface="Arial"/>
                <a:ea typeface="Arial"/>
                <a:cs typeface="Arial"/>
                <a:sym typeface="Arial"/>
              </a:rPr>
              <a:t>“</a:t>
            </a:r>
            <a:endParaRPr/>
          </a:p>
        </p:txBody>
      </p:sp>
      <p:sp>
        <p:nvSpPr>
          <p:cNvPr id="108" name="Google Shape;108;p2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25"/>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5"/>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2" name="Google Shape;112;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26"/>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6"/>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26"/>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122" name="Google Shape;122;p26"/>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8000">
                <a:solidFill>
                  <a:srgbClr val="BFE471"/>
                </a:solidFill>
                <a:latin typeface="Arial"/>
                <a:ea typeface="Arial"/>
                <a:cs typeface="Arial"/>
                <a:sym typeface="Arial"/>
              </a:rPr>
              <a:t>“</a:t>
            </a:r>
            <a:endParaRPr/>
          </a:p>
        </p:txBody>
      </p:sp>
      <p:sp>
        <p:nvSpPr>
          <p:cNvPr id="123" name="Google Shape;123;p26"/>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2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8"/>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9"/>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0" name="Google Shape;50;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6" name="Google Shape;56;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18"/>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3" name="Google Shape;63;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9"/>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9" name="Google Shape;69;p19"/>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0" name="Google Shape;70;p19"/>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1" name="Google Shape;71;p19"/>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2" name="Google Shape;72;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 name="Google Shape;83;p21"/>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4" name="Google Shape;84;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22"/>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2"/>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0" name="Google Shape;90;p22"/>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3"/>
          <p:cNvGrpSpPr/>
          <p:nvPr/>
        </p:nvGrpSpPr>
        <p:grpSpPr>
          <a:xfrm>
            <a:off x="0" y="-8467"/>
            <a:ext cx="12192000" cy="6866467"/>
            <a:chOff x="0" y="-8467"/>
            <a:chExt cx="12192000" cy="6866467"/>
          </a:xfrm>
        </p:grpSpPr>
        <p:cxnSp>
          <p:nvCxnSpPr>
            <p:cNvPr id="11" name="Google Shape;11;p13"/>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3"/>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3"/>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1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1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3"/>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3"/>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refworld.org/docid/4ae562c52.html" TargetMode="External"/><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unicef.org/adolescence/files/Every_Childs_Right_to_be_Heard.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
          <p:cNvSpPr txBox="1">
            <a:spLocks noGrp="1"/>
          </p:cNvSpPr>
          <p:nvPr>
            <p:ph type="ctrTitle"/>
          </p:nvPr>
        </p:nvSpPr>
        <p:spPr>
          <a:xfrm>
            <a:off x="1507066" y="2404533"/>
            <a:ext cx="8719775" cy="248028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5400"/>
              <a:buFont typeface="Trebuchet MS"/>
              <a:buNone/>
            </a:pPr>
            <a:r>
              <a:rPr lang="en-IE" dirty="0"/>
              <a:t>Young people’s voice in their education</a:t>
            </a:r>
            <a:br>
              <a:rPr lang="en-IE" dirty="0"/>
            </a:br>
            <a:br>
              <a:rPr lang="en-IE" dirty="0"/>
            </a:br>
            <a:r>
              <a:rPr lang="en-IE" dirty="0"/>
              <a:t> Why it matters!</a:t>
            </a:r>
            <a:endParaRPr dirty="0"/>
          </a:p>
        </p:txBody>
      </p:sp>
      <p:sp>
        <p:nvSpPr>
          <p:cNvPr id="223" name="Google Shape;223;p1"/>
          <p:cNvSpPr txBox="1">
            <a:spLocks noGrp="1"/>
          </p:cNvSpPr>
          <p:nvPr>
            <p:ph type="subTitle" idx="1"/>
          </p:nvPr>
        </p:nvSpPr>
        <p:spPr>
          <a:xfrm>
            <a:off x="1507066" y="5990470"/>
            <a:ext cx="7766936" cy="1096899"/>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440"/>
              <a:buNone/>
            </a:pPr>
            <a:r>
              <a:rPr lang="en-GB" dirty="0"/>
              <a:t>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a partner……</a:t>
            </a:r>
          </a:p>
        </p:txBody>
      </p:sp>
      <p:sp>
        <p:nvSpPr>
          <p:cNvPr id="3" name="Text Placeholder 2"/>
          <p:cNvSpPr>
            <a:spLocks noGrp="1"/>
          </p:cNvSpPr>
          <p:nvPr>
            <p:ph type="body" idx="1"/>
          </p:nvPr>
        </p:nvSpPr>
        <p:spPr>
          <a:xfrm>
            <a:off x="400243" y="1748590"/>
            <a:ext cx="10212339" cy="4181936"/>
          </a:xfrm>
        </p:spPr>
        <p:txBody>
          <a:bodyPr>
            <a:normAutofit/>
          </a:bodyPr>
          <a:lstStyle/>
          <a:p>
            <a:r>
              <a:rPr lang="en-US" sz="2800" dirty="0"/>
              <a:t>On what area(s) of school life could our young people have an opportunity to have their voices heard in school now? </a:t>
            </a:r>
          </a:p>
          <a:p>
            <a:r>
              <a:rPr lang="en-US" sz="2800" dirty="0"/>
              <a:t>Whose voices would be heard? </a:t>
            </a:r>
          </a:p>
          <a:p>
            <a:r>
              <a:rPr lang="en-US" sz="2800" dirty="0"/>
              <a:t>Who should be listening?</a:t>
            </a:r>
          </a:p>
          <a:p>
            <a:r>
              <a:rPr lang="en-US" sz="2800" dirty="0"/>
              <a:t>What difference might it make? </a:t>
            </a:r>
          </a:p>
        </p:txBody>
      </p:sp>
    </p:spTree>
    <p:extLst>
      <p:ext uri="{BB962C8B-B14F-4D97-AF65-F5344CB8AC3E}">
        <p14:creationId xmlns:p14="http://schemas.microsoft.com/office/powerpoint/2010/main" val="128398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Rationale </a:t>
            </a:r>
          </a:p>
        </p:txBody>
      </p:sp>
      <p:sp>
        <p:nvSpPr>
          <p:cNvPr id="3" name="Text Placeholder 2"/>
          <p:cNvSpPr>
            <a:spLocks noGrp="1"/>
          </p:cNvSpPr>
          <p:nvPr>
            <p:ph type="body" idx="1"/>
          </p:nvPr>
        </p:nvSpPr>
        <p:spPr/>
        <p:txBody>
          <a:bodyPr/>
          <a:lstStyle/>
          <a:p>
            <a:r>
              <a:rPr lang="en-US" dirty="0"/>
              <a:t>Picture of Young People </a:t>
            </a:r>
          </a:p>
        </p:txBody>
      </p:sp>
    </p:spTree>
    <p:extLst>
      <p:ext uri="{BB962C8B-B14F-4D97-AF65-F5344CB8AC3E}">
        <p14:creationId xmlns:p14="http://schemas.microsoft.com/office/powerpoint/2010/main" val="74967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8"/>
          <p:cNvSpPr txBox="1"/>
          <p:nvPr/>
        </p:nvSpPr>
        <p:spPr>
          <a:xfrm>
            <a:off x="0" y="2141317"/>
            <a:ext cx="9247418" cy="4537276"/>
          </a:xfrm>
          <a:prstGeom prst="rect">
            <a:avLst/>
          </a:prstGeom>
          <a:noFill/>
          <a:ln>
            <a:noFill/>
          </a:ln>
        </p:spPr>
        <p:txBody>
          <a:bodyPr spcFirstLastPara="1" wrap="square" lIns="91425" tIns="45700" rIns="91425" bIns="45700" anchor="t" anchorCtr="0">
            <a:normAutofit/>
          </a:bodyPr>
          <a:lstStyle/>
          <a:p>
            <a:pPr marL="91440" marR="0" lvl="0" indent="-171450" algn="ctr" rtl="0">
              <a:lnSpc>
                <a:spcPct val="190000"/>
              </a:lnSpc>
              <a:spcBef>
                <a:spcPts val="0"/>
              </a:spcBef>
              <a:spcAft>
                <a:spcPts val="0"/>
              </a:spcAft>
              <a:buClr>
                <a:schemeClr val="accent1"/>
              </a:buClr>
              <a:buSzPts val="2700"/>
              <a:buFont typeface="Calibri"/>
              <a:buChar char=" "/>
            </a:pPr>
            <a:r>
              <a:rPr lang="en-IE" sz="2700" dirty="0">
                <a:solidFill>
                  <a:schemeClr val="dk1"/>
                </a:solidFill>
                <a:latin typeface="Arial"/>
                <a:ea typeface="Arial"/>
                <a:cs typeface="Arial"/>
                <a:sym typeface="Arial"/>
              </a:rPr>
              <a:t>Young people have unique perspectives on learning, teaching and schooling; that their insights warrant not only the attention but also the responses of adults; and that they should be afforded opportunities to actively shape their education</a:t>
            </a:r>
            <a:r>
              <a:rPr lang="en-IE" sz="2100" dirty="0">
                <a:solidFill>
                  <a:schemeClr val="dk1"/>
                </a:solidFill>
                <a:latin typeface="Arial"/>
                <a:ea typeface="Arial"/>
                <a:cs typeface="Arial"/>
                <a:sym typeface="Arial"/>
              </a:rPr>
              <a:t>.   </a:t>
            </a:r>
            <a:endParaRPr dirty="0"/>
          </a:p>
          <a:p>
            <a:pPr marL="0" marR="0" lvl="0" indent="0" algn="r" rtl="0">
              <a:lnSpc>
                <a:spcPct val="80000"/>
              </a:lnSpc>
              <a:spcBef>
                <a:spcPts val="1400"/>
              </a:spcBef>
              <a:spcAft>
                <a:spcPts val="0"/>
              </a:spcAft>
              <a:buClr>
                <a:schemeClr val="accent1"/>
              </a:buClr>
              <a:buSzPts val="1800"/>
              <a:buFont typeface="Calibri"/>
              <a:buNone/>
            </a:pPr>
            <a:r>
              <a:rPr lang="en-IE" sz="1800" dirty="0">
                <a:solidFill>
                  <a:schemeClr val="dk1"/>
                </a:solidFill>
                <a:latin typeface="Arial"/>
                <a:ea typeface="Arial"/>
                <a:cs typeface="Arial"/>
                <a:sym typeface="Arial"/>
              </a:rPr>
              <a:t>(Cook-Sather, 2006)</a:t>
            </a:r>
            <a:endParaRPr dirty="0"/>
          </a:p>
          <a:p>
            <a:pPr marL="91440" marR="0" lvl="0" indent="0" algn="l" rtl="0">
              <a:lnSpc>
                <a:spcPct val="80000"/>
              </a:lnSpc>
              <a:spcBef>
                <a:spcPts val="1400"/>
              </a:spcBef>
              <a:spcAft>
                <a:spcPts val="0"/>
              </a:spcAft>
              <a:buClr>
                <a:schemeClr val="accent1"/>
              </a:buClr>
              <a:buSzPts val="2700"/>
              <a:buFont typeface="Calibri"/>
              <a:buNone/>
            </a:pPr>
            <a:endParaRPr sz="2700" dirty="0">
              <a:solidFill>
                <a:srgbClr val="3F3F3F"/>
              </a:solidFill>
              <a:latin typeface="Arial"/>
              <a:ea typeface="Arial"/>
              <a:cs typeface="Arial"/>
              <a:sym typeface="Arial"/>
            </a:endParaRPr>
          </a:p>
        </p:txBody>
      </p:sp>
      <p:sp>
        <p:nvSpPr>
          <p:cNvPr id="293" name="Google Shape;293;p8"/>
          <p:cNvSpPr txBox="1"/>
          <p:nvPr/>
        </p:nvSpPr>
        <p:spPr>
          <a:xfrm>
            <a:off x="417443" y="507302"/>
            <a:ext cx="8701791" cy="1088068"/>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FF0000"/>
              </a:buClr>
              <a:buSzPts val="3600"/>
              <a:buFont typeface="Arial"/>
              <a:buNone/>
            </a:pPr>
            <a:endParaRPr dirty="0"/>
          </a:p>
        </p:txBody>
      </p:sp>
      <p:sp>
        <p:nvSpPr>
          <p:cNvPr id="294" name="Google Shape;294;p8"/>
          <p:cNvSpPr txBox="1"/>
          <p:nvPr/>
        </p:nvSpPr>
        <p:spPr>
          <a:xfrm>
            <a:off x="417443" y="1226752"/>
            <a:ext cx="8858037"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2800" b="1" dirty="0">
                <a:solidFill>
                  <a:schemeClr val="dk1"/>
                </a:solidFill>
              </a:rPr>
              <a:t>Young people are e</a:t>
            </a:r>
            <a:r>
              <a:rPr lang="en-IE" sz="2800" b="1" dirty="0">
                <a:solidFill>
                  <a:schemeClr val="dk1"/>
                </a:solidFill>
                <a:latin typeface="Arial"/>
                <a:ea typeface="Arial"/>
                <a:cs typeface="Arial"/>
                <a:sym typeface="Arial"/>
              </a:rPr>
              <a:t>xperts in their own experience of schooling</a:t>
            </a:r>
            <a:endParaRPr sz="2800" b="1"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0"/>
          <p:cNvSpPr txBox="1">
            <a:spLocks noGrp="1"/>
          </p:cNvSpPr>
          <p:nvPr>
            <p:ph type="body" idx="1"/>
          </p:nvPr>
        </p:nvSpPr>
        <p:spPr>
          <a:xfrm>
            <a:off x="0" y="636607"/>
            <a:ext cx="10299699" cy="64955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40"/>
              <a:buNone/>
            </a:pPr>
            <a:endParaRPr dirty="0">
              <a:solidFill>
                <a:schemeClr val="dk1"/>
              </a:solidFill>
              <a:latin typeface="Arial"/>
              <a:ea typeface="Arial"/>
              <a:cs typeface="Arial"/>
              <a:sym typeface="Arial"/>
            </a:endParaRPr>
          </a:p>
          <a:p>
            <a:pPr marL="742950" lvl="1" indent="-285750" algn="l" rtl="0">
              <a:lnSpc>
                <a:spcPct val="150000"/>
              </a:lnSpc>
              <a:spcBef>
                <a:spcPts val="1000"/>
              </a:spcBef>
              <a:spcAft>
                <a:spcPts val="0"/>
              </a:spcAft>
              <a:buSzPts val="1920"/>
              <a:buFont typeface="Noto Sans Symbols"/>
              <a:buChar char="▪"/>
            </a:pPr>
            <a:r>
              <a:rPr lang="en-IE" sz="2400" dirty="0">
                <a:solidFill>
                  <a:schemeClr val="dk1"/>
                </a:solidFill>
                <a:latin typeface="Arial"/>
                <a:ea typeface="Arial"/>
                <a:cs typeface="Arial"/>
                <a:sym typeface="Arial"/>
              </a:rPr>
              <a:t>Improves relationships in school</a:t>
            </a:r>
            <a:endParaRPr dirty="0"/>
          </a:p>
          <a:p>
            <a:pPr marL="742950" lvl="1" indent="-285750" algn="l" rtl="0">
              <a:lnSpc>
                <a:spcPct val="150000"/>
              </a:lnSpc>
              <a:spcBef>
                <a:spcPts val="1000"/>
              </a:spcBef>
              <a:spcAft>
                <a:spcPts val="0"/>
              </a:spcAft>
              <a:buSzPts val="1920"/>
              <a:buFont typeface="Noto Sans Symbols"/>
              <a:buChar char="▪"/>
            </a:pPr>
            <a:r>
              <a:rPr lang="en-IE" sz="2400" dirty="0">
                <a:solidFill>
                  <a:schemeClr val="dk1"/>
                </a:solidFill>
                <a:latin typeface="Arial"/>
                <a:ea typeface="Arial"/>
                <a:cs typeface="Arial"/>
                <a:sym typeface="Arial"/>
              </a:rPr>
              <a:t>Changes the experience of ‘power’ in school…. Sharing power and responsibility for learning</a:t>
            </a:r>
            <a:endParaRPr dirty="0"/>
          </a:p>
          <a:p>
            <a:pPr marL="742950" lvl="1" indent="-285750" algn="l" rtl="0">
              <a:lnSpc>
                <a:spcPct val="150000"/>
              </a:lnSpc>
              <a:spcBef>
                <a:spcPts val="1000"/>
              </a:spcBef>
              <a:spcAft>
                <a:spcPts val="0"/>
              </a:spcAft>
              <a:buSzPts val="1920"/>
              <a:buFont typeface="Noto Sans Symbols"/>
              <a:buChar char="▪"/>
            </a:pPr>
            <a:r>
              <a:rPr lang="en-IE" sz="2400" dirty="0">
                <a:solidFill>
                  <a:schemeClr val="dk1"/>
                </a:solidFill>
                <a:latin typeface="Arial"/>
                <a:ea typeface="Arial"/>
                <a:cs typeface="Arial"/>
                <a:sym typeface="Arial"/>
              </a:rPr>
              <a:t>Builds/improves self confidence and self esteem </a:t>
            </a:r>
            <a:endParaRPr dirty="0"/>
          </a:p>
          <a:p>
            <a:pPr marL="742950" lvl="1" indent="-285750" algn="l" rtl="0">
              <a:lnSpc>
                <a:spcPct val="150000"/>
              </a:lnSpc>
              <a:spcBef>
                <a:spcPts val="1000"/>
              </a:spcBef>
              <a:spcAft>
                <a:spcPts val="0"/>
              </a:spcAft>
              <a:buSzPts val="1920"/>
              <a:buFont typeface="Noto Sans Symbols"/>
              <a:buChar char="▪"/>
            </a:pPr>
            <a:r>
              <a:rPr lang="en-IE" sz="2400" dirty="0">
                <a:solidFill>
                  <a:schemeClr val="dk1"/>
                </a:solidFill>
                <a:latin typeface="Arial"/>
                <a:ea typeface="Arial"/>
                <a:cs typeface="Arial"/>
                <a:sym typeface="Arial"/>
              </a:rPr>
              <a:t>Encourages leadership potential and involvement in school activities (inside and outside the classroom!)</a:t>
            </a:r>
            <a:endParaRPr dirty="0"/>
          </a:p>
          <a:p>
            <a:pPr marL="742950" lvl="1" indent="-285750" algn="l" rtl="0">
              <a:lnSpc>
                <a:spcPct val="150000"/>
              </a:lnSpc>
              <a:spcBef>
                <a:spcPts val="1000"/>
              </a:spcBef>
              <a:spcAft>
                <a:spcPts val="0"/>
              </a:spcAft>
              <a:buSzPts val="1920"/>
              <a:buFont typeface="Noto Sans Symbols"/>
              <a:buChar char="▪"/>
            </a:pPr>
            <a:r>
              <a:rPr lang="en-IE" sz="2400" dirty="0">
                <a:solidFill>
                  <a:schemeClr val="dk1"/>
                </a:solidFill>
                <a:latin typeface="Arial"/>
                <a:ea typeface="Arial"/>
                <a:cs typeface="Arial"/>
                <a:sym typeface="Arial"/>
              </a:rPr>
              <a:t>Impacts positively on learning and the general experience of/engagement with school</a:t>
            </a:r>
            <a:endParaRPr dirty="0"/>
          </a:p>
          <a:p>
            <a:pPr marL="457200" lvl="1" indent="0" algn="l" rtl="0">
              <a:spcBef>
                <a:spcPts val="1000"/>
              </a:spcBef>
              <a:spcAft>
                <a:spcPts val="0"/>
              </a:spcAft>
              <a:buSzPts val="1280"/>
              <a:buNone/>
            </a:pPr>
            <a:r>
              <a:rPr lang="en-IE" dirty="0">
                <a:solidFill>
                  <a:schemeClr val="dk1"/>
                </a:solidFill>
                <a:latin typeface="Arial"/>
                <a:ea typeface="Arial"/>
                <a:cs typeface="Arial"/>
                <a:sym typeface="Arial"/>
              </a:rPr>
              <a:t>                                                                                                                (Flynn 2013 &amp; 2014)</a:t>
            </a:r>
            <a:endParaRPr dirty="0"/>
          </a:p>
          <a:p>
            <a:pPr marL="742950" lvl="1" indent="-179069" algn="l" rtl="0">
              <a:spcBef>
                <a:spcPts val="1000"/>
              </a:spcBef>
              <a:spcAft>
                <a:spcPts val="0"/>
              </a:spcAft>
              <a:buSzPts val="1680"/>
              <a:buNone/>
            </a:pPr>
            <a:endParaRPr sz="2100" dirty="0">
              <a:solidFill>
                <a:schemeClr val="dk1"/>
              </a:solidFill>
              <a:latin typeface="Arial"/>
              <a:ea typeface="Arial"/>
              <a:cs typeface="Arial"/>
              <a:sym typeface="Arial"/>
            </a:endParaRPr>
          </a:p>
        </p:txBody>
      </p:sp>
      <p:sp>
        <p:nvSpPr>
          <p:cNvPr id="331" name="Google Shape;331;p10"/>
          <p:cNvSpPr txBox="1"/>
          <p:nvPr/>
        </p:nvSpPr>
        <p:spPr>
          <a:xfrm>
            <a:off x="155245" y="106618"/>
            <a:ext cx="11629736" cy="774531"/>
          </a:xfrm>
          <a:prstGeom prst="rect">
            <a:avLst/>
          </a:prstGeom>
          <a:noFill/>
          <a:ln>
            <a:noFill/>
          </a:ln>
        </p:spPr>
        <p:txBody>
          <a:bodyPr spcFirstLastPara="1" wrap="square" lIns="91425" tIns="45700" rIns="91425" bIns="45700" anchor="t" anchorCtr="0">
            <a:spAutoFit/>
          </a:bodyPr>
          <a:lstStyle/>
          <a:p>
            <a:pPr lvl="0">
              <a:spcBef>
                <a:spcPts val="1000"/>
              </a:spcBef>
              <a:buSzPts val="2240"/>
            </a:pPr>
            <a:r>
              <a:rPr lang="en-IE" sz="3600" dirty="0">
                <a:solidFill>
                  <a:schemeClr val="dk1"/>
                </a:solidFill>
              </a:rPr>
              <a:t>Benefits of building participation ……</a:t>
            </a:r>
            <a:endParaRPr lang="en-IE"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8" name="Google Shape;338;p11"/>
          <p:cNvSpPr txBox="1"/>
          <p:nvPr/>
        </p:nvSpPr>
        <p:spPr>
          <a:xfrm>
            <a:off x="155245" y="1133725"/>
            <a:ext cx="97594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200" b="1">
                <a:solidFill>
                  <a:schemeClr val="dk1"/>
                </a:solidFill>
                <a:latin typeface="Arial"/>
                <a:ea typeface="Arial"/>
                <a:cs typeface="Arial"/>
                <a:sym typeface="Arial"/>
              </a:rPr>
              <a:t>Development of </a:t>
            </a:r>
            <a:r>
              <a:rPr lang="en-IE" sz="3200" b="1">
                <a:solidFill>
                  <a:srgbClr val="7030A0"/>
                </a:solidFill>
                <a:latin typeface="Arial"/>
                <a:ea typeface="Arial"/>
                <a:cs typeface="Arial"/>
                <a:sym typeface="Arial"/>
              </a:rPr>
              <a:t>active, democratic citizens</a:t>
            </a:r>
            <a:endParaRPr sz="3200" b="1">
              <a:solidFill>
                <a:srgbClr val="7030A0"/>
              </a:solidFill>
              <a:latin typeface="Arial"/>
              <a:ea typeface="Arial"/>
              <a:cs typeface="Arial"/>
              <a:sym typeface="Arial"/>
            </a:endParaRPr>
          </a:p>
        </p:txBody>
      </p:sp>
      <p:sp>
        <p:nvSpPr>
          <p:cNvPr id="339" name="Google Shape;339;p11"/>
          <p:cNvSpPr txBox="1"/>
          <p:nvPr/>
        </p:nvSpPr>
        <p:spPr>
          <a:xfrm>
            <a:off x="397565" y="1833541"/>
            <a:ext cx="8214000" cy="4833477"/>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accent1"/>
              </a:buClr>
              <a:buSzPts val="3600"/>
              <a:buFont typeface="Calibri"/>
              <a:buNone/>
            </a:pPr>
            <a:endParaRPr sz="3600" dirty="0">
              <a:solidFill>
                <a:schemeClr val="dk1"/>
              </a:solidFill>
              <a:latin typeface="Trebuchet MS"/>
              <a:ea typeface="Trebuchet MS"/>
              <a:cs typeface="Trebuchet MS"/>
              <a:sym typeface="Trebuchet MS"/>
            </a:endParaRPr>
          </a:p>
          <a:p>
            <a:pPr marL="0" marR="0" lvl="0" indent="0" algn="ctr" rtl="0">
              <a:lnSpc>
                <a:spcPct val="80000"/>
              </a:lnSpc>
              <a:spcBef>
                <a:spcPts val="1400"/>
              </a:spcBef>
              <a:spcAft>
                <a:spcPts val="0"/>
              </a:spcAft>
              <a:buClr>
                <a:schemeClr val="accent1"/>
              </a:buClr>
              <a:buSzPts val="3600"/>
              <a:buFont typeface="Calibri"/>
              <a:buNone/>
            </a:pPr>
            <a:r>
              <a:rPr lang="en-IE" sz="3600" dirty="0">
                <a:solidFill>
                  <a:schemeClr val="dk1"/>
                </a:solidFill>
                <a:latin typeface="Trebuchet MS"/>
                <a:ea typeface="Trebuchet MS"/>
                <a:cs typeface="Trebuchet MS"/>
                <a:sym typeface="Trebuchet MS"/>
              </a:rPr>
              <a:t>Schools are the first place where children experience society in all its facets and their experiences can have a profound influence on their attitudes and behaviour in life. </a:t>
            </a:r>
            <a:endParaRPr dirty="0"/>
          </a:p>
          <a:p>
            <a:pPr marL="0" marR="0" lvl="0" indent="0" algn="ctr" rtl="0">
              <a:lnSpc>
                <a:spcPct val="80000"/>
              </a:lnSpc>
              <a:spcBef>
                <a:spcPts val="1400"/>
              </a:spcBef>
              <a:spcAft>
                <a:spcPts val="0"/>
              </a:spcAft>
              <a:buClr>
                <a:schemeClr val="accent1"/>
              </a:buClr>
              <a:buSzPts val="3600"/>
              <a:buFont typeface="Calibri"/>
              <a:buNone/>
            </a:pPr>
            <a:endParaRPr sz="3600" dirty="0">
              <a:solidFill>
                <a:schemeClr val="dk1"/>
              </a:solidFill>
              <a:latin typeface="Trebuchet MS"/>
              <a:ea typeface="Trebuchet MS"/>
              <a:cs typeface="Trebuchet MS"/>
              <a:sym typeface="Trebuchet MS"/>
            </a:endParaRPr>
          </a:p>
          <a:p>
            <a:pPr marL="0" marR="0" lvl="0" indent="0" algn="r" rtl="0">
              <a:lnSpc>
                <a:spcPct val="80000"/>
              </a:lnSpc>
              <a:spcBef>
                <a:spcPts val="1400"/>
              </a:spcBef>
              <a:spcAft>
                <a:spcPts val="0"/>
              </a:spcAft>
              <a:buClr>
                <a:schemeClr val="accent1"/>
              </a:buClr>
              <a:buSzPts val="2400"/>
              <a:buFont typeface="Calibri"/>
              <a:buNone/>
            </a:pPr>
            <a:endParaRPr sz="2400" dirty="0">
              <a:solidFill>
                <a:srgbClr val="3F3F3F"/>
              </a:solidFill>
              <a:latin typeface="Trebuchet MS"/>
              <a:ea typeface="Trebuchet MS"/>
              <a:cs typeface="Trebuchet MS"/>
              <a:sym typeface="Trebuchet MS"/>
            </a:endParaRPr>
          </a:p>
          <a:p>
            <a:pPr marL="0" marR="0" lvl="0" indent="0" algn="r" rtl="0">
              <a:lnSpc>
                <a:spcPct val="80000"/>
              </a:lnSpc>
              <a:spcBef>
                <a:spcPts val="1400"/>
              </a:spcBef>
              <a:spcAft>
                <a:spcPts val="0"/>
              </a:spcAft>
              <a:buClr>
                <a:schemeClr val="accent1"/>
              </a:buClr>
              <a:buSzPts val="2400"/>
              <a:buFont typeface="Calibri"/>
              <a:buNone/>
            </a:pPr>
            <a:r>
              <a:rPr lang="en-IE" sz="2400" dirty="0">
                <a:solidFill>
                  <a:srgbClr val="3F3F3F"/>
                </a:solidFill>
                <a:latin typeface="Trebuchet MS"/>
                <a:ea typeface="Trebuchet MS"/>
                <a:cs typeface="Trebuchet MS"/>
                <a:sym typeface="Trebuchet MS"/>
              </a:rPr>
              <a:t>Andreas </a:t>
            </a:r>
            <a:r>
              <a:rPr lang="en-IE" sz="2400" dirty="0" err="1">
                <a:solidFill>
                  <a:srgbClr val="3F3F3F"/>
                </a:solidFill>
                <a:latin typeface="Trebuchet MS"/>
                <a:ea typeface="Trebuchet MS"/>
                <a:cs typeface="Trebuchet MS"/>
                <a:sym typeface="Trebuchet MS"/>
              </a:rPr>
              <a:t>Schleicher</a:t>
            </a:r>
            <a:r>
              <a:rPr lang="en-IE" sz="2400" dirty="0">
                <a:solidFill>
                  <a:srgbClr val="3F3F3F"/>
                </a:solidFill>
                <a:latin typeface="Trebuchet MS"/>
                <a:ea typeface="Trebuchet MS"/>
                <a:cs typeface="Trebuchet MS"/>
                <a:sym typeface="Trebuchet MS"/>
              </a:rPr>
              <a:t>, (OECD, 2017)</a:t>
            </a:r>
            <a:endParaRPr dirty="0"/>
          </a:p>
          <a:p>
            <a:pPr marL="91440" marR="0" lvl="0" indent="0" algn="l" rtl="0">
              <a:lnSpc>
                <a:spcPct val="80000"/>
              </a:lnSpc>
              <a:spcBef>
                <a:spcPts val="1400"/>
              </a:spcBef>
              <a:spcAft>
                <a:spcPts val="0"/>
              </a:spcAft>
              <a:buClr>
                <a:schemeClr val="accent1"/>
              </a:buClr>
              <a:buSzPts val="2000"/>
              <a:buFont typeface="Calibri"/>
              <a:buNone/>
            </a:pPr>
            <a:endParaRPr sz="2000" dirty="0">
              <a:solidFill>
                <a:srgbClr val="3F3F3F"/>
              </a:solidFill>
              <a:latin typeface="Trebuchet MS"/>
              <a:ea typeface="Trebuchet MS"/>
              <a:cs typeface="Trebuchet MS"/>
              <a:sym typeface="Trebuchet MS"/>
            </a:endParaRPr>
          </a:p>
          <a:p>
            <a:pPr marL="91440" marR="0" lvl="0" indent="0" algn="l" rtl="0">
              <a:lnSpc>
                <a:spcPct val="80000"/>
              </a:lnSpc>
              <a:spcBef>
                <a:spcPts val="1400"/>
              </a:spcBef>
              <a:spcAft>
                <a:spcPts val="0"/>
              </a:spcAft>
              <a:buClr>
                <a:schemeClr val="accent1"/>
              </a:buClr>
              <a:buSzPts val="2000"/>
              <a:buFont typeface="Calibri"/>
              <a:buNone/>
            </a:pPr>
            <a:endParaRPr sz="2000" dirty="0">
              <a:solidFill>
                <a:srgbClr val="3F3F3F"/>
              </a:solidFill>
              <a:latin typeface="Trebuchet MS"/>
              <a:ea typeface="Trebuchet MS"/>
              <a:cs typeface="Trebuchet MS"/>
              <a:sym typeface="Trebuchet MS"/>
            </a:endParaRPr>
          </a:p>
        </p:txBody>
      </p:sp>
      <p:pic>
        <p:nvPicPr>
          <p:cNvPr id="340" name="Google Shape;340;p11"/>
          <p:cNvPicPr preferRelativeResize="0"/>
          <p:nvPr/>
        </p:nvPicPr>
        <p:blipFill rotWithShape="1">
          <a:blip r:embed="rId3">
            <a:alphaModFix/>
          </a:blip>
          <a:srcRect/>
          <a:stretch/>
        </p:blipFill>
        <p:spPr>
          <a:xfrm>
            <a:off x="8831485" y="1585282"/>
            <a:ext cx="3360516" cy="43005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2"/>
          <p:cNvSpPr/>
          <p:nvPr/>
        </p:nvSpPr>
        <p:spPr>
          <a:xfrm>
            <a:off x="1041722" y="2694826"/>
            <a:ext cx="8665949" cy="36009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600" dirty="0">
                <a:solidFill>
                  <a:schemeClr val="dk1"/>
                </a:solidFill>
                <a:latin typeface="Arial"/>
                <a:ea typeface="Arial"/>
                <a:cs typeface="Arial"/>
                <a:sym typeface="Arial"/>
              </a:rPr>
              <a:t>When pupils are consulted seriously, it can make them feel, often for the first time, that the school and the class are, to some extent, </a:t>
            </a:r>
            <a:r>
              <a:rPr lang="en-IE" sz="3600" b="1" dirty="0">
                <a:solidFill>
                  <a:srgbClr val="FF0000"/>
                </a:solidFill>
                <a:latin typeface="Arial"/>
                <a:ea typeface="Arial"/>
                <a:cs typeface="Arial"/>
                <a:sym typeface="Arial"/>
              </a:rPr>
              <a:t>their</a:t>
            </a:r>
            <a:r>
              <a:rPr lang="en-IE" sz="3600" b="1" dirty="0">
                <a:solidFill>
                  <a:schemeClr val="dk1"/>
                </a:solidFill>
                <a:latin typeface="Arial"/>
                <a:ea typeface="Arial"/>
                <a:cs typeface="Arial"/>
                <a:sym typeface="Arial"/>
              </a:rPr>
              <a:t> </a:t>
            </a:r>
            <a:r>
              <a:rPr lang="en-IE" sz="3600" dirty="0">
                <a:solidFill>
                  <a:schemeClr val="dk1"/>
                </a:solidFill>
                <a:latin typeface="Arial"/>
                <a:ea typeface="Arial"/>
                <a:cs typeface="Arial"/>
                <a:sym typeface="Arial"/>
              </a:rPr>
              <a:t>school</a:t>
            </a:r>
            <a:r>
              <a:rPr lang="en-IE" sz="3600" b="1" i="1" dirty="0">
                <a:solidFill>
                  <a:schemeClr val="dk1"/>
                </a:solidFill>
                <a:latin typeface="Arial"/>
                <a:ea typeface="Arial"/>
                <a:cs typeface="Arial"/>
                <a:sym typeface="Arial"/>
              </a:rPr>
              <a:t> </a:t>
            </a:r>
            <a:r>
              <a:rPr lang="en-IE" sz="3600" dirty="0">
                <a:solidFill>
                  <a:schemeClr val="dk1"/>
                </a:solidFill>
                <a:latin typeface="Arial"/>
                <a:ea typeface="Arial"/>
                <a:cs typeface="Arial"/>
                <a:sym typeface="Arial"/>
              </a:rPr>
              <a:t>and </a:t>
            </a:r>
            <a:r>
              <a:rPr lang="en-IE" sz="3600" b="1" dirty="0">
                <a:solidFill>
                  <a:srgbClr val="FF0000"/>
                </a:solidFill>
                <a:latin typeface="Arial"/>
                <a:ea typeface="Arial"/>
                <a:cs typeface="Arial"/>
                <a:sym typeface="Arial"/>
              </a:rPr>
              <a:t>their</a:t>
            </a:r>
            <a:r>
              <a:rPr lang="en-IE" sz="3600" b="1" i="1" dirty="0">
                <a:solidFill>
                  <a:schemeClr val="dk1"/>
                </a:solidFill>
                <a:latin typeface="Arial"/>
                <a:ea typeface="Arial"/>
                <a:cs typeface="Arial"/>
                <a:sym typeface="Arial"/>
              </a:rPr>
              <a:t> </a:t>
            </a:r>
            <a:r>
              <a:rPr lang="en-IE" sz="3600" dirty="0">
                <a:solidFill>
                  <a:schemeClr val="dk1"/>
                </a:solidFill>
                <a:latin typeface="Arial"/>
                <a:ea typeface="Arial"/>
                <a:cs typeface="Arial"/>
                <a:sym typeface="Arial"/>
              </a:rPr>
              <a:t>class…impacting on their sense of belonging and attachment</a:t>
            </a:r>
            <a:r>
              <a:rPr lang="en-IE" sz="4800" dirty="0">
                <a:solidFill>
                  <a:schemeClr val="dk1"/>
                </a:solidFill>
                <a:latin typeface="Arial"/>
                <a:ea typeface="Arial"/>
                <a:cs typeface="Arial"/>
                <a:sym typeface="Arial"/>
              </a:rPr>
              <a:t>.</a:t>
            </a:r>
            <a:endParaRPr sz="4800" dirty="0">
              <a:solidFill>
                <a:schemeClr val="dk1"/>
              </a:solidFill>
              <a:latin typeface="Arial"/>
              <a:ea typeface="Arial"/>
              <a:cs typeface="Arial"/>
              <a:sym typeface="Arial"/>
            </a:endParaRPr>
          </a:p>
        </p:txBody>
      </p:sp>
      <p:pic>
        <p:nvPicPr>
          <p:cNvPr id="353" name="Google Shape;353;p12" descr="mage result for Student Consultation"/>
          <p:cNvPicPr preferRelativeResize="0"/>
          <p:nvPr/>
        </p:nvPicPr>
        <p:blipFill rotWithShape="1">
          <a:blip r:embed="rId3">
            <a:alphaModFix/>
          </a:blip>
          <a:srcRect/>
          <a:stretch/>
        </p:blipFill>
        <p:spPr>
          <a:xfrm>
            <a:off x="5816053" y="692043"/>
            <a:ext cx="3620470" cy="18102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Voice matters DCYA Video </a:t>
            </a:r>
          </a:p>
        </p:txBody>
      </p:sp>
      <p:sp>
        <p:nvSpPr>
          <p:cNvPr id="3" name="Text Placeholder 2"/>
          <p:cNvSpPr>
            <a:spLocks noGrp="1"/>
          </p:cNvSpPr>
          <p:nvPr>
            <p:ph type="body" idx="1"/>
          </p:nvPr>
        </p:nvSpPr>
        <p:spPr/>
        <p:txBody>
          <a:bodyPr/>
          <a:lstStyle/>
          <a:p>
            <a:r>
              <a:rPr lang="en-US" sz="2800" dirty="0"/>
              <a:t>At your table, </a:t>
            </a:r>
          </a:p>
          <a:p>
            <a:endParaRPr lang="en-US" sz="2800" dirty="0"/>
          </a:p>
          <a:p>
            <a:r>
              <a:rPr lang="en-US" sz="2800" dirty="0"/>
              <a:t>What are the key messages for us in the rationale ? </a:t>
            </a:r>
          </a:p>
          <a:p>
            <a:endParaRPr lang="en-US" sz="2800" dirty="0"/>
          </a:p>
          <a:p>
            <a:r>
              <a:rPr lang="en-US" sz="2800" dirty="0"/>
              <a:t>What would be the benefits for our students? </a:t>
            </a:r>
          </a:p>
          <a:p>
            <a:endParaRPr lang="en-US" sz="2800" dirty="0"/>
          </a:p>
          <a:p>
            <a:endParaRPr lang="en-US" sz="2800" dirty="0"/>
          </a:p>
          <a:p>
            <a:endParaRPr lang="en-US" sz="2800" dirty="0"/>
          </a:p>
          <a:p>
            <a:pPr marL="137160" indent="0">
              <a:buNone/>
            </a:pPr>
            <a:endParaRPr lang="en-US" dirty="0"/>
          </a:p>
        </p:txBody>
      </p:sp>
    </p:spTree>
    <p:extLst>
      <p:ext uri="{BB962C8B-B14F-4D97-AF65-F5344CB8AC3E}">
        <p14:creationId xmlns:p14="http://schemas.microsoft.com/office/powerpoint/2010/main" val="1113503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CEA8-73A4-5A48-B433-9EE34041F793}"/>
              </a:ext>
            </a:extLst>
          </p:cNvPr>
          <p:cNvSpPr>
            <a:spLocks noGrp="1"/>
          </p:cNvSpPr>
          <p:nvPr>
            <p:ph type="title"/>
          </p:nvPr>
        </p:nvSpPr>
        <p:spPr>
          <a:xfrm>
            <a:off x="677333" y="609600"/>
            <a:ext cx="8980013" cy="1320800"/>
          </a:xfrm>
        </p:spPr>
        <p:txBody>
          <a:bodyPr/>
          <a:lstStyle/>
          <a:p>
            <a:r>
              <a:rPr lang="en-US" dirty="0"/>
              <a:t>In our school, where are decisions made that affect young people? (</a:t>
            </a:r>
            <a:r>
              <a:rPr lang="en-US" dirty="0" err="1"/>
              <a:t>Wordle</a:t>
            </a:r>
            <a:r>
              <a:rPr lang="en-US" dirty="0"/>
              <a:t>) </a:t>
            </a:r>
          </a:p>
        </p:txBody>
      </p:sp>
      <p:sp>
        <p:nvSpPr>
          <p:cNvPr id="4" name="Text Placeholder 3">
            <a:extLst>
              <a:ext uri="{FF2B5EF4-FFF2-40B4-BE49-F238E27FC236}">
                <a16:creationId xmlns:a16="http://schemas.microsoft.com/office/drawing/2014/main" id="{5DAC86F6-1FE0-0544-B14F-F4F14D3DF959}"/>
              </a:ext>
            </a:extLst>
          </p:cNvPr>
          <p:cNvSpPr>
            <a:spLocks noGrp="1"/>
          </p:cNvSpPr>
          <p:nvPr>
            <p:ph type="body" idx="2"/>
          </p:nvPr>
        </p:nvSpPr>
        <p:spPr>
          <a:xfrm>
            <a:off x="675745" y="2069433"/>
            <a:ext cx="4185623" cy="4475746"/>
          </a:xfrm>
        </p:spPr>
        <p:txBody>
          <a:bodyPr>
            <a:noAutofit/>
          </a:bodyPr>
          <a:lstStyle/>
          <a:p>
            <a:r>
              <a:rPr lang="en-US" sz="3200" dirty="0">
                <a:latin typeface="Calibri" panose="020F0502020204030204" pitchFamily="34" charset="0"/>
                <a:cs typeface="Calibri" panose="020F0502020204030204" pitchFamily="34" charset="0"/>
              </a:rPr>
              <a:t>School Self Evaluation (SSE)          </a:t>
            </a:r>
            <a:endParaRPr lang="en-IE"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Policy Development </a:t>
            </a:r>
            <a:endParaRPr lang="en-IE"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Special Interest Groups                      </a:t>
            </a:r>
            <a:endParaRPr lang="en-IE"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Student Led Projects </a:t>
            </a:r>
            <a:endParaRPr lang="en-IE"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Reporting                                        </a:t>
            </a:r>
            <a:endParaRPr lang="en-IE"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1F859CB6-03FA-6C41-8B35-0A7D2F96B4F3}"/>
              </a:ext>
            </a:extLst>
          </p:cNvPr>
          <p:cNvSpPr>
            <a:spLocks noGrp="1"/>
          </p:cNvSpPr>
          <p:nvPr>
            <p:ph type="body" idx="4"/>
          </p:nvPr>
        </p:nvSpPr>
        <p:spPr>
          <a:xfrm>
            <a:off x="5088384" y="2069432"/>
            <a:ext cx="4185617" cy="4475745"/>
          </a:xfrm>
        </p:spPr>
        <p:txBody>
          <a:bodyPr>
            <a:normAutofit/>
          </a:bodyPr>
          <a:lstStyle/>
          <a:p>
            <a:r>
              <a:rPr lang="en-US" sz="3200" dirty="0">
                <a:latin typeface="Calibri" panose="020F0502020204030204" pitchFamily="34" charset="0"/>
                <a:cs typeface="Calibri" panose="020F0502020204030204" pitchFamily="34" charset="0"/>
              </a:rPr>
              <a:t>Classroom culture</a:t>
            </a:r>
            <a:endParaRPr lang="en-IE"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Learning and assessment                     </a:t>
            </a:r>
            <a:endParaRPr lang="en-IE"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 Student Council</a:t>
            </a:r>
            <a:endParaRPr lang="en-IE"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Follow up to WSE</a:t>
            </a:r>
            <a:endParaRPr lang="en-IE" sz="3200" dirty="0">
              <a:latin typeface="Calibri" panose="020F0502020204030204" pitchFamily="34" charset="0"/>
              <a:cs typeface="Calibri" panose="020F0502020204030204" pitchFamily="34" charset="0"/>
            </a:endParaRPr>
          </a:p>
          <a:p>
            <a:pPr marL="137160" indent="0">
              <a:buNone/>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5800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our school, where are decisions made that affect young people? (</a:t>
            </a:r>
            <a:r>
              <a:rPr lang="en-US" dirty="0" err="1"/>
              <a:t>Wordle</a:t>
            </a:r>
            <a:r>
              <a:rPr lang="en-US" dirty="0"/>
              <a:t>) </a:t>
            </a:r>
          </a:p>
        </p:txBody>
      </p:sp>
      <p:sp>
        <p:nvSpPr>
          <p:cNvPr id="5" name="Text Placeholder 4">
            <a:extLst>
              <a:ext uri="{FF2B5EF4-FFF2-40B4-BE49-F238E27FC236}">
                <a16:creationId xmlns:a16="http://schemas.microsoft.com/office/drawing/2014/main" id="{D0C5C309-B9AA-7B49-B183-00B762F55B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21953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156D4823-F947-0944-AF66-3DB4D9B8014A}"/>
              </a:ext>
            </a:extLst>
          </p:cNvPr>
          <p:cNvSpPr txBox="1"/>
          <p:nvPr/>
        </p:nvSpPr>
        <p:spPr>
          <a:xfrm>
            <a:off x="472498" y="1094832"/>
            <a:ext cx="2375652" cy="5510363"/>
          </a:xfrm>
          <a:prstGeom prst="rect">
            <a:avLst/>
          </a:prstGeom>
          <a:solidFill>
            <a:srgbClr val="70AD47">
              <a:lumMod val="20000"/>
              <a:lumOff val="80000"/>
            </a:srgb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No participation or unethical participation</a:t>
            </a:r>
            <a:endParaRPr kumimoji="0" lang="en-IE"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In most societies, the majority of young people have little or no opportunity to express their views</a:t>
            </a:r>
            <a:endPar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6">
            <a:extLst>
              <a:ext uri="{FF2B5EF4-FFF2-40B4-BE49-F238E27FC236}">
                <a16:creationId xmlns:a16="http://schemas.microsoft.com/office/drawing/2014/main" id="{9D01A68B-AEC9-2749-B7DD-9338DBD80481}"/>
              </a:ext>
            </a:extLst>
          </p:cNvPr>
          <p:cNvSpPr txBox="1"/>
          <p:nvPr/>
        </p:nvSpPr>
        <p:spPr>
          <a:xfrm>
            <a:off x="3213519" y="1094832"/>
            <a:ext cx="2494435" cy="5510363"/>
          </a:xfrm>
          <a:prstGeom prst="rect">
            <a:avLst/>
          </a:prstGeom>
          <a:solidFill>
            <a:srgbClr val="70AD47">
              <a:lumMod val="40000"/>
              <a:lumOff val="60000"/>
            </a:srgb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Consultative participation</a:t>
            </a:r>
            <a:endParaRPr kumimoji="0" lang="en-IE"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adult initiated; </a:t>
            </a:r>
            <a:endPar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adult led and managed</a:t>
            </a:r>
            <a:endPar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lacking possibility for young people to control outcomes;</a:t>
            </a:r>
            <a:endPar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recognizing the added value that young people’s perspective, knowledge and experience can contribute.</a:t>
            </a:r>
            <a:endPar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7">
            <a:extLst>
              <a:ext uri="{FF2B5EF4-FFF2-40B4-BE49-F238E27FC236}">
                <a16:creationId xmlns:a16="http://schemas.microsoft.com/office/drawing/2014/main" id="{B432596F-05CA-4E4E-8752-FE8BA68531A7}"/>
              </a:ext>
            </a:extLst>
          </p:cNvPr>
          <p:cNvSpPr txBox="1"/>
          <p:nvPr/>
        </p:nvSpPr>
        <p:spPr>
          <a:xfrm>
            <a:off x="6085187" y="1094832"/>
            <a:ext cx="2375652" cy="5510363"/>
          </a:xfrm>
          <a:prstGeom prst="rect">
            <a:avLst/>
          </a:prstGeom>
          <a:solidFill>
            <a:srgbClr val="70AD47">
              <a:lumMod val="60000"/>
              <a:lumOff val="40000"/>
            </a:srgb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Collaborative </a:t>
            </a:r>
            <a:endParaRPr kumimoji="0" lang="en-IE"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Participation</a:t>
            </a:r>
            <a:endParaRPr kumimoji="0" lang="en-IE"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adult initiated; </a:t>
            </a:r>
            <a:endPar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involving partnership with young people</a:t>
            </a:r>
            <a:endPar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enabling young people to influence or challenge both process and outcome;</a:t>
            </a:r>
            <a:endPar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0000"/>
              </a:lnSpc>
              <a:spcBef>
                <a:spcPts val="0"/>
              </a:spcBef>
              <a:spcAft>
                <a:spcPts val="0"/>
              </a:spcAft>
              <a:buClrTx/>
              <a:buSzTx/>
              <a:buFont typeface="Symbol" pitchFamily="2" charset="2"/>
              <a:buChar char=""/>
              <a:tabLst/>
              <a:defRPr/>
            </a:pPr>
            <a:r>
              <a:rPr kumimoji="0" lang="en-GB"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allowing for increasing levels of self-directed action by young people over a period of time.</a:t>
            </a:r>
            <a:endPar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8">
            <a:extLst>
              <a:ext uri="{FF2B5EF4-FFF2-40B4-BE49-F238E27FC236}">
                <a16:creationId xmlns:a16="http://schemas.microsoft.com/office/drawing/2014/main" id="{BA4AC2FA-11AA-A34F-9F02-820A6F7DB47E}"/>
              </a:ext>
            </a:extLst>
          </p:cNvPr>
          <p:cNvSpPr txBox="1"/>
          <p:nvPr/>
        </p:nvSpPr>
        <p:spPr>
          <a:xfrm>
            <a:off x="9038066" y="1094832"/>
            <a:ext cx="2472617" cy="5510363"/>
          </a:xfrm>
          <a:prstGeom prst="rect">
            <a:avLst/>
          </a:prstGeom>
          <a:solidFill>
            <a:srgbClr val="70AD47">
              <a:lumMod val="75000"/>
            </a:srgb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mbria" panose="02040503050406030204" pitchFamily="18" charset="0"/>
              </a:rPr>
              <a:t>Young Person-led </a:t>
            </a:r>
            <a:endParaRPr kumimoji="0" lang="en-IE" sz="2400" b="0" i="0" u="none" strike="noStrike" kern="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Cambria" panose="020405030504060302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mbria" panose="02040503050406030204" pitchFamily="18" charset="0"/>
              </a:rPr>
              <a:t>Participation</a:t>
            </a:r>
            <a:endParaRPr kumimoji="0" lang="en-IE" sz="2400" b="0" i="0" u="none" strike="noStrike" kern="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Cambria" panose="020405030504060302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mbria" panose="02040503050406030204" pitchFamily="18" charset="0"/>
              </a:rPr>
              <a:t> </a:t>
            </a:r>
            <a:endParaRPr kumimoji="0" lang="en-IE" b="0" i="0" u="none" strike="noStrike" kern="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Cambria" panose="020405030504060302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mbria" panose="02040503050406030204" pitchFamily="18" charset="0"/>
              </a:rPr>
              <a:t> </a:t>
            </a:r>
            <a:endParaRPr kumimoji="0" lang="en-IE" b="0" i="0" u="none" strike="noStrike" kern="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Cambria" panose="02040503050406030204" pitchFamily="18" charset="0"/>
            </a:endParaRPr>
          </a:p>
          <a:p>
            <a:pPr marL="266700" marR="0" lvl="0" indent="-266700" defTabSz="914400" eaLnBrk="1" fontAlgn="auto" latinLnBrk="0" hangingPunct="1">
              <a:spcBef>
                <a:spcPts val="0"/>
              </a:spcBef>
              <a:spcAft>
                <a:spcPts val="0"/>
              </a:spcAft>
              <a:buClrTx/>
              <a:buSzTx/>
              <a:buFont typeface="Symbol" pitchFamily="2" charset="2"/>
              <a:buChar char=""/>
              <a:defRPr/>
            </a:pPr>
            <a:r>
              <a:rPr kumimoji="0" lang="en-GB"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mbria" panose="02040503050406030204" pitchFamily="18" charset="0"/>
              </a:rPr>
              <a:t>the issues of concern being identified by </a:t>
            </a:r>
            <a:r>
              <a:rPr lang="en-GB" kern="0" dirty="0">
                <a:solidFill>
                  <a:srgbClr val="000000"/>
                </a:solidFill>
                <a:latin typeface="Calibri" panose="020F0502020204030204" pitchFamily="34" charset="0"/>
                <a:ea typeface="Calibri" panose="020F0502020204030204" pitchFamily="34" charset="0"/>
                <a:cs typeface="Cambria" panose="02040503050406030204" pitchFamily="18" charset="0"/>
              </a:rPr>
              <a:t>young people</a:t>
            </a:r>
            <a:r>
              <a:rPr kumimoji="0" lang="en-GB"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mbria" panose="02040503050406030204" pitchFamily="18" charset="0"/>
              </a:rPr>
              <a:t> themselves </a:t>
            </a:r>
            <a:endParaRPr kumimoji="0" lang="en-IE" b="0" i="0" u="none" strike="noStrike" kern="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Cambria" panose="02040503050406030204" pitchFamily="18" charset="0"/>
            </a:endParaRPr>
          </a:p>
          <a:p>
            <a:pPr marL="266700" marR="0" lvl="0" indent="-266700" defTabSz="914400" eaLnBrk="1" fontAlgn="auto" latinLnBrk="0" hangingPunct="1">
              <a:spcBef>
                <a:spcPts val="0"/>
              </a:spcBef>
              <a:spcAft>
                <a:spcPts val="0"/>
              </a:spcAft>
              <a:buClrTx/>
              <a:buSzTx/>
              <a:buFont typeface="Symbol" pitchFamily="2" charset="2"/>
              <a:buChar char=""/>
              <a:defRPr/>
            </a:pPr>
            <a:r>
              <a:rPr kumimoji="0" lang="en-GB"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mbria" panose="02040503050406030204" pitchFamily="18" charset="0"/>
              </a:rPr>
              <a:t>adults serving as facilitators rather than leaders</a:t>
            </a:r>
            <a:endParaRPr kumimoji="0" lang="en-IE" b="0" i="0" u="none" strike="noStrike" kern="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Cambria" panose="02040503050406030204" pitchFamily="18" charset="0"/>
            </a:endParaRPr>
          </a:p>
          <a:p>
            <a:pPr marL="266700" marR="0" lvl="0" indent="-266700" defTabSz="914400" eaLnBrk="1" fontAlgn="auto" latinLnBrk="0" hangingPunct="1">
              <a:spcBef>
                <a:spcPts val="0"/>
              </a:spcBef>
              <a:spcAft>
                <a:spcPts val="0"/>
              </a:spcAft>
              <a:buClrTx/>
              <a:buSzTx/>
              <a:buFont typeface="Symbol" pitchFamily="2" charset="2"/>
              <a:buChar char=""/>
              <a:defRPr/>
            </a:pPr>
            <a:r>
              <a:rPr lang="en-GB" kern="0" dirty="0">
                <a:solidFill>
                  <a:srgbClr val="000000"/>
                </a:solidFill>
                <a:latin typeface="Calibri" panose="020F0502020204030204" pitchFamily="34" charset="0"/>
                <a:ea typeface="Calibri" panose="020F0502020204030204" pitchFamily="34" charset="0"/>
                <a:cs typeface="Cambria" panose="02040503050406030204" pitchFamily="18" charset="0"/>
              </a:rPr>
              <a:t>Young people</a:t>
            </a:r>
            <a:r>
              <a:rPr kumimoji="0" lang="en-GB"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mbria" panose="02040503050406030204" pitchFamily="18" charset="0"/>
              </a:rPr>
              <a:t> controlling the process and the outcomes. </a:t>
            </a:r>
            <a:endParaRPr kumimoji="0" lang="en-IE" b="0" i="0" u="none" strike="noStrike" kern="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Cambria" panose="020405030504060302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IE"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E3069BF-8573-064D-AFD7-52F25AB2AD92}"/>
              </a:ext>
            </a:extLst>
          </p:cNvPr>
          <p:cNvSpPr txBox="1"/>
          <p:nvPr/>
        </p:nvSpPr>
        <p:spPr>
          <a:xfrm>
            <a:off x="459396" y="160538"/>
            <a:ext cx="11051287" cy="923330"/>
          </a:xfrm>
          <a:prstGeom prst="rect">
            <a:avLst/>
          </a:prstGeom>
          <a:noFill/>
        </p:spPr>
        <p:txBody>
          <a:bodyPr wrap="square" rtlCol="0">
            <a:spAutoFit/>
          </a:bodyPr>
          <a:lstStyle/>
          <a:p>
            <a:r>
              <a:rPr lang="en-IE" dirty="0"/>
              <a:t>Conceptual Framework for Measuring Outcomes of Adolescent Participation</a:t>
            </a:r>
            <a:endParaRPr lang="en-IE" dirty="0">
              <a:hlinkClick r:id="" action="ppaction://noaction"/>
            </a:endParaRPr>
          </a:p>
          <a:p>
            <a:r>
              <a:rPr lang="en-IE" dirty="0">
                <a:hlinkClick r:id="" action="ppaction://noaction"/>
              </a:rPr>
              <a:t>https://www.unicef.org/adolescence/files/Conceptual_Framework_for_Measuring_Outcomes_of_Adolescent_Participation_March_2018.pdf</a:t>
            </a:r>
            <a:endParaRPr lang="en-US" dirty="0"/>
          </a:p>
        </p:txBody>
      </p:sp>
    </p:spTree>
    <p:extLst>
      <p:ext uri="{BB962C8B-B14F-4D97-AF65-F5344CB8AC3E}">
        <p14:creationId xmlns:p14="http://schemas.microsoft.com/office/powerpoint/2010/main" val="124981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 of this workshop</a:t>
            </a:r>
          </a:p>
        </p:txBody>
      </p:sp>
      <p:sp>
        <p:nvSpPr>
          <p:cNvPr id="3" name="Text Placeholder 2"/>
          <p:cNvSpPr>
            <a:spLocks noGrp="1"/>
          </p:cNvSpPr>
          <p:nvPr>
            <p:ph type="body" idx="1"/>
          </p:nvPr>
        </p:nvSpPr>
        <p:spPr>
          <a:xfrm>
            <a:off x="3962400" y="1652337"/>
            <a:ext cx="7026441" cy="4596063"/>
          </a:xfrm>
        </p:spPr>
        <p:txBody>
          <a:bodyPr>
            <a:normAutofit/>
          </a:bodyPr>
          <a:lstStyle/>
          <a:p>
            <a:pPr marL="137160" indent="0">
              <a:buNone/>
            </a:pPr>
            <a:endParaRPr lang="en-US" sz="2800" i="1" dirty="0"/>
          </a:p>
          <a:p>
            <a:pPr marL="137160" indent="0">
              <a:buNone/>
            </a:pPr>
            <a:r>
              <a:rPr lang="en-US" sz="3200" i="1" dirty="0"/>
              <a:t>To reflect on how we can support our young people in having their voices heard </a:t>
            </a:r>
            <a:r>
              <a:rPr lang="en-GB" sz="3200" i="1" dirty="0"/>
              <a:t>and taken seriously in matters that affect them in school.</a:t>
            </a:r>
            <a:endParaRPr lang="en-US" sz="3200" i="1" dirty="0"/>
          </a:p>
        </p:txBody>
      </p:sp>
      <p:sp>
        <p:nvSpPr>
          <p:cNvPr id="6" name="Oval 5">
            <a:extLst>
              <a:ext uri="{FF2B5EF4-FFF2-40B4-BE49-F238E27FC236}">
                <a16:creationId xmlns:a16="http://schemas.microsoft.com/office/drawing/2014/main" id="{27FA8020-30A1-404F-94AB-4AECEE8FFCBD}"/>
              </a:ext>
            </a:extLst>
          </p:cNvPr>
          <p:cNvSpPr/>
          <p:nvPr/>
        </p:nvSpPr>
        <p:spPr>
          <a:xfrm>
            <a:off x="834189" y="1930399"/>
            <a:ext cx="3112169" cy="2997201"/>
          </a:xfrm>
          <a:prstGeom prst="ellipse">
            <a:avLst/>
          </a:prstGeom>
          <a:blipFill>
            <a:blip r:embed="rId2" cstate="print">
              <a:extLst>
                <a:ext uri="{28A0092B-C50C-407E-A947-70E740481C1C}">
                  <a14:useLocalDpi xmlns:a14="http://schemas.microsoft.com/office/drawing/2010/main" val="0"/>
                </a:ext>
              </a:extLst>
            </a:blip>
            <a:srcRect/>
            <a:stretch>
              <a:fillRect l="-16000" r="-1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971444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864C-F6AE-2740-8857-E991F11355D1}"/>
              </a:ext>
            </a:extLst>
          </p:cNvPr>
          <p:cNvSpPr>
            <a:spLocks noGrp="1"/>
          </p:cNvSpPr>
          <p:nvPr>
            <p:ph type="title"/>
          </p:nvPr>
        </p:nvSpPr>
        <p:spPr>
          <a:xfrm rot="5400000">
            <a:off x="5508164" y="-5269763"/>
            <a:ext cx="959371" cy="11588838"/>
          </a:xfrm>
        </p:spPr>
        <p:txBody>
          <a:bodyPr vert="vert270" anchor="ctr" anchorCtr="0">
            <a:noAutofit/>
            <a:scene3d>
              <a:camera prst="orthographicFront">
                <a:rot lat="600000" lon="0" rev="0"/>
              </a:camera>
              <a:lightRig rig="threePt" dir="t"/>
            </a:scene3d>
          </a:bodyPr>
          <a:lstStyle/>
          <a:p>
            <a:r>
              <a:rPr lang="en-US" b="1" dirty="0">
                <a:solidFill>
                  <a:schemeClr val="accent5">
                    <a:lumMod val="75000"/>
                  </a:schemeClr>
                </a:solidFill>
              </a:rPr>
              <a:t>Participation must always be…</a:t>
            </a:r>
            <a:r>
              <a:rPr lang="en-GB" i="1" kern="1200" dirty="0">
                <a:solidFill>
                  <a:schemeClr val="tx1"/>
                </a:solidFill>
              </a:rPr>
              <a:t> </a:t>
            </a:r>
            <a:r>
              <a:rPr lang="en-GB" sz="1200" i="1" kern="1200" dirty="0">
                <a:solidFill>
                  <a:schemeClr val="accent5">
                    <a:lumMod val="75000"/>
                  </a:schemeClr>
                </a:solidFill>
                <a:hlinkClick r:id="rId3">
                  <a:extLst>
                    <a:ext uri="{A12FA001-AC4F-418D-AE19-62706E023703}">
                      <ahyp:hlinkClr xmlns:ahyp="http://schemas.microsoft.com/office/drawing/2018/hyperlinkcolor" val="tx"/>
                    </a:ext>
                  </a:extLst>
                </a:hlinkClick>
              </a:rPr>
              <a:t>CRC General Comment No. 12, The right of the child to be heard</a:t>
            </a:r>
            <a:r>
              <a:rPr lang="en-GB" i="1" kern="1200" dirty="0">
                <a:solidFill>
                  <a:schemeClr val="accent5">
                    <a:lumMod val="75000"/>
                  </a:schemeClr>
                </a:solidFill>
                <a:hlinkClick r:id="rId3">
                  <a:extLst>
                    <a:ext uri="{A12FA001-AC4F-418D-AE19-62706E023703}">
                      <ahyp:hlinkClr xmlns:ahyp="http://schemas.microsoft.com/office/drawing/2018/hyperlinkcolor" val="tx"/>
                    </a:ext>
                  </a:extLst>
                </a:hlinkClick>
              </a:rPr>
              <a:t> </a:t>
            </a:r>
            <a:endParaRPr lang="en-US" b="1" dirty="0">
              <a:solidFill>
                <a:schemeClr val="accent5">
                  <a:lumMod val="75000"/>
                </a:schemeClr>
              </a:solidFill>
            </a:endParaRPr>
          </a:p>
        </p:txBody>
      </p:sp>
      <p:graphicFrame>
        <p:nvGraphicFramePr>
          <p:cNvPr id="3" name="Diagram 2">
            <a:extLst>
              <a:ext uri="{FF2B5EF4-FFF2-40B4-BE49-F238E27FC236}">
                <a16:creationId xmlns:a16="http://schemas.microsoft.com/office/drawing/2014/main" id="{2BF95229-A348-B64D-AA33-86101BE2607B}"/>
              </a:ext>
            </a:extLst>
          </p:cNvPr>
          <p:cNvGraphicFramePr/>
          <p:nvPr/>
        </p:nvGraphicFramePr>
        <p:xfrm>
          <a:off x="1079292" y="824459"/>
          <a:ext cx="9623685" cy="59885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2400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a:extLst>
              <a:ext uri="{FF2B5EF4-FFF2-40B4-BE49-F238E27FC236}">
                <a16:creationId xmlns:a16="http://schemas.microsoft.com/office/drawing/2014/main" id="{D3022874-0B8C-2D40-86E7-D5924A49ECA7}"/>
              </a:ext>
            </a:extLst>
          </p:cNvPr>
          <p:cNvGraphicFramePr/>
          <p:nvPr>
            <p:extLst>
              <p:ext uri="{D42A27DB-BD31-4B8C-83A1-F6EECF244321}">
                <p14:modId xmlns:p14="http://schemas.microsoft.com/office/powerpoint/2010/main" val="1464264511"/>
              </p:ext>
            </p:extLst>
          </p:nvPr>
        </p:nvGraphicFramePr>
        <p:xfrm>
          <a:off x="2838450" y="685800"/>
          <a:ext cx="7740650" cy="6024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a:extLst>
              <a:ext uri="{FF2B5EF4-FFF2-40B4-BE49-F238E27FC236}">
                <a16:creationId xmlns:a16="http://schemas.microsoft.com/office/drawing/2014/main" id="{3ED28DD4-95CE-BD4A-859D-92055EABBCB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6880" y="2190750"/>
            <a:ext cx="2382520" cy="2333625"/>
          </a:xfrm>
          <a:prstGeom prst="rect">
            <a:avLst/>
          </a:prstGeom>
          <a:effectLst>
            <a:softEdge rad="88900"/>
          </a:effectLst>
          <a:scene3d>
            <a:camera prst="obliqueTopLeft"/>
            <a:lightRig rig="flood" dir="t"/>
          </a:scene3d>
          <a:sp3d>
            <a:bevelT w="139700" h="139700" prst="divot"/>
            <a:bevelB w="139700" h="139700" prst="divot"/>
          </a:sp3d>
        </p:spPr>
      </p:pic>
      <p:sp>
        <p:nvSpPr>
          <p:cNvPr id="25" name="Rectangle 3">
            <a:extLst>
              <a:ext uri="{FF2B5EF4-FFF2-40B4-BE49-F238E27FC236}">
                <a16:creationId xmlns:a16="http://schemas.microsoft.com/office/drawing/2014/main" id="{CA56F79A-2ABB-D04B-9E51-B70ECE312C5F}"/>
              </a:ext>
            </a:extLst>
          </p:cNvPr>
          <p:cNvSpPr>
            <a:spLocks noChangeArrowheads="1"/>
          </p:cNvSpPr>
          <p:nvPr/>
        </p:nvSpPr>
        <p:spPr bwMode="auto">
          <a:xfrm>
            <a:off x="152400" y="52754"/>
            <a:ext cx="124444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5B9BD5"/>
                </a:solidFill>
                <a:effectLst/>
                <a:latin typeface="Arial" panose="020B0604020202020204" pitchFamily="34" charset="0"/>
                <a:ea typeface="Calibri" panose="020F0502020204030204" pitchFamily="34" charset="0"/>
                <a:cs typeface="Calibri" panose="020F0502020204030204" pitchFamily="34" charset="0"/>
              </a:rPr>
              <a:t>Whose</a:t>
            </a:r>
            <a:r>
              <a:rPr kumimoji="0" lang="en-GB" altLang="en-US" sz="3600" b="1" i="0" u="none" strike="noStrike" cap="none" normalizeH="0" dirty="0">
                <a:ln>
                  <a:noFill/>
                </a:ln>
                <a:solidFill>
                  <a:srgbClr val="5B9BD5"/>
                </a:solidFill>
                <a:effectLst/>
                <a:latin typeface="Arial" panose="020B0604020202020204" pitchFamily="34" charset="0"/>
                <a:ea typeface="Calibri" panose="020F0502020204030204" pitchFamily="34" charset="0"/>
                <a:cs typeface="Calibri" panose="020F0502020204030204" pitchFamily="34" charset="0"/>
              </a:rPr>
              <a:t> voices can we hear in these different contexts?  </a:t>
            </a:r>
            <a:endParaRPr kumimoji="0" lang="en-GB" altLang="en-US" sz="1000" b="0" i="0" u="none" strike="noStrike" cap="none" normalizeH="0" baseline="0" dirty="0">
              <a:ln>
                <a:noFill/>
              </a:ln>
              <a:solidFill>
                <a:schemeClr val="tx1"/>
              </a:solidFill>
              <a:effectLst/>
              <a:latin typeface="Arial" panose="020B0604020202020204" pitchFamily="34" charset="0"/>
            </a:endParaRPr>
          </a:p>
        </p:txBody>
      </p:sp>
      <p:sp>
        <p:nvSpPr>
          <p:cNvPr id="26" name="Rectangle 4">
            <a:extLst>
              <a:ext uri="{FF2B5EF4-FFF2-40B4-BE49-F238E27FC236}">
                <a16:creationId xmlns:a16="http://schemas.microsoft.com/office/drawing/2014/main" id="{41A7CD31-3C95-A04A-BDC1-5E9DBCB56DB4}"/>
              </a:ext>
            </a:extLst>
          </p:cNvPr>
          <p:cNvSpPr>
            <a:spLocks noChangeArrowheads="1"/>
          </p:cNvSpPr>
          <p:nvPr/>
        </p:nvSpPr>
        <p:spPr bwMode="auto">
          <a:xfrm>
            <a:off x="5391150" y="1290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5">
            <a:extLst>
              <a:ext uri="{FF2B5EF4-FFF2-40B4-BE49-F238E27FC236}">
                <a16:creationId xmlns:a16="http://schemas.microsoft.com/office/drawing/2014/main" id="{90911F13-A9DB-C240-AC4E-8CEF69255243}"/>
              </a:ext>
            </a:extLst>
          </p:cNvPr>
          <p:cNvSpPr>
            <a:spLocks noChangeArrowheads="1"/>
          </p:cNvSpPr>
          <p:nvPr/>
        </p:nvSpPr>
        <p:spPr bwMode="auto">
          <a:xfrm>
            <a:off x="5391150" y="73355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7346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278206B-BAB1-A642-9630-64B2A10DD24D}"/>
              </a:ext>
            </a:extLst>
          </p:cNvPr>
          <p:cNvSpPr>
            <a:spLocks noChangeArrowheads="1"/>
          </p:cNvSpPr>
          <p:nvPr/>
        </p:nvSpPr>
        <p:spPr bwMode="auto">
          <a:xfrm>
            <a:off x="-1391140" y="1485481"/>
            <a:ext cx="20215796" cy="87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ounded Rectangle 3">
            <a:extLst>
              <a:ext uri="{FF2B5EF4-FFF2-40B4-BE49-F238E27FC236}">
                <a16:creationId xmlns:a16="http://schemas.microsoft.com/office/drawing/2014/main" id="{4A872E78-AAFA-5442-8544-DDE0D6132494}"/>
              </a:ext>
            </a:extLst>
          </p:cNvPr>
          <p:cNvSpPr/>
          <p:nvPr/>
        </p:nvSpPr>
        <p:spPr>
          <a:xfrm>
            <a:off x="3763108" y="3083169"/>
            <a:ext cx="2203938" cy="51581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454A0ACA-155F-054D-AB75-A54077E85307}"/>
              </a:ext>
            </a:extLst>
          </p:cNvPr>
          <p:cNvGraphicFramePr/>
          <p:nvPr>
            <p:extLst>
              <p:ext uri="{D42A27DB-BD31-4B8C-83A1-F6EECF244321}">
                <p14:modId xmlns:p14="http://schemas.microsoft.com/office/powerpoint/2010/main" val="1162647526"/>
              </p:ext>
            </p:extLst>
          </p:nvPr>
        </p:nvGraphicFramePr>
        <p:xfrm>
          <a:off x="385011" y="818147"/>
          <a:ext cx="9040343" cy="5559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70021" y="288758"/>
            <a:ext cx="9360255" cy="584775"/>
          </a:xfrm>
          <a:prstGeom prst="rect">
            <a:avLst/>
          </a:prstGeom>
          <a:noFill/>
        </p:spPr>
        <p:txBody>
          <a:bodyPr wrap="none" rtlCol="0">
            <a:spAutoFit/>
          </a:bodyPr>
          <a:lstStyle/>
          <a:p>
            <a:r>
              <a:rPr lang="en-US" sz="3200" dirty="0"/>
              <a:t>What are the features of meaningful participation? </a:t>
            </a:r>
          </a:p>
        </p:txBody>
      </p:sp>
    </p:spTree>
    <p:extLst>
      <p:ext uri="{BB962C8B-B14F-4D97-AF65-F5344CB8AC3E}">
        <p14:creationId xmlns:p14="http://schemas.microsoft.com/office/powerpoint/2010/main" val="877240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DCYA Toolkit </a:t>
            </a:r>
          </a:p>
        </p:txBody>
      </p:sp>
      <p:sp>
        <p:nvSpPr>
          <p:cNvPr id="3" name="Text Placeholder 2"/>
          <p:cNvSpPr>
            <a:spLocks noGrp="1"/>
          </p:cNvSpPr>
          <p:nvPr>
            <p:ph type="body" idx="1"/>
          </p:nvPr>
        </p:nvSpPr>
        <p:spPr/>
        <p:txBody>
          <a:bodyPr/>
          <a:lstStyle/>
          <a:p>
            <a:r>
              <a:rPr lang="en-US" dirty="0"/>
              <a:t>Places to Start – show the different folders ….you decide  </a:t>
            </a:r>
          </a:p>
          <a:p>
            <a:r>
              <a:rPr lang="en-US" dirty="0"/>
              <a:t>Show one of the videos …This is where one school started </a:t>
            </a:r>
          </a:p>
          <a:p>
            <a:r>
              <a:rPr lang="en-US" dirty="0"/>
              <a:t>How to engage…consult, collaborate, Young person led…not linear </a:t>
            </a:r>
          </a:p>
          <a:p>
            <a:r>
              <a:rPr lang="en-US" dirty="0"/>
              <a:t>Invite staff to indicate interest ….little fires. GROW </a:t>
            </a:r>
          </a:p>
          <a:p>
            <a:endParaRPr lang="en-US" dirty="0"/>
          </a:p>
          <a:p>
            <a:r>
              <a:rPr lang="en-US" dirty="0"/>
              <a:t>Graphics Grow Model, Planning Template and Participation Prompts </a:t>
            </a:r>
          </a:p>
          <a:p>
            <a:endParaRPr lang="en-US" dirty="0"/>
          </a:p>
        </p:txBody>
      </p:sp>
    </p:spTree>
    <p:extLst>
      <p:ext uri="{BB962C8B-B14F-4D97-AF65-F5344CB8AC3E}">
        <p14:creationId xmlns:p14="http://schemas.microsoft.com/office/powerpoint/2010/main" val="747059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278206B-BAB1-A642-9630-64B2A10DD24D}"/>
              </a:ext>
            </a:extLst>
          </p:cNvPr>
          <p:cNvSpPr>
            <a:spLocks noChangeArrowheads="1"/>
          </p:cNvSpPr>
          <p:nvPr/>
        </p:nvSpPr>
        <p:spPr bwMode="auto">
          <a:xfrm>
            <a:off x="-1391140" y="1485481"/>
            <a:ext cx="20215796" cy="87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ounded Rectangle 3">
            <a:extLst>
              <a:ext uri="{FF2B5EF4-FFF2-40B4-BE49-F238E27FC236}">
                <a16:creationId xmlns:a16="http://schemas.microsoft.com/office/drawing/2014/main" id="{4A872E78-AAFA-5442-8544-DDE0D6132494}"/>
              </a:ext>
            </a:extLst>
          </p:cNvPr>
          <p:cNvSpPr/>
          <p:nvPr/>
        </p:nvSpPr>
        <p:spPr>
          <a:xfrm>
            <a:off x="3763108" y="3083169"/>
            <a:ext cx="2203938" cy="51581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454A0ACA-155F-054D-AB75-A54077E85307}"/>
              </a:ext>
            </a:extLst>
          </p:cNvPr>
          <p:cNvGraphicFramePr/>
          <p:nvPr/>
        </p:nvGraphicFramePr>
        <p:xfrm>
          <a:off x="385011" y="818147"/>
          <a:ext cx="9040343" cy="5559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70021" y="288758"/>
            <a:ext cx="9360255" cy="584775"/>
          </a:xfrm>
          <a:prstGeom prst="rect">
            <a:avLst/>
          </a:prstGeom>
          <a:noFill/>
        </p:spPr>
        <p:txBody>
          <a:bodyPr wrap="none" rtlCol="0">
            <a:spAutoFit/>
          </a:bodyPr>
          <a:lstStyle/>
          <a:p>
            <a:r>
              <a:rPr lang="en-US" sz="3200" dirty="0"/>
              <a:t>What are the features of meaningful participation? </a:t>
            </a:r>
          </a:p>
        </p:txBody>
      </p:sp>
    </p:spTree>
    <p:extLst>
      <p:ext uri="{BB962C8B-B14F-4D97-AF65-F5344CB8AC3E}">
        <p14:creationId xmlns:p14="http://schemas.microsoft.com/office/powerpoint/2010/main" val="329135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Listening Culture in schools </a:t>
            </a:r>
          </a:p>
        </p:txBody>
      </p:sp>
      <p:sp>
        <p:nvSpPr>
          <p:cNvPr id="3" name="Content Placeholder 2"/>
          <p:cNvSpPr>
            <a:spLocks noGrp="1"/>
          </p:cNvSpPr>
          <p:nvPr>
            <p:ph idx="1"/>
          </p:nvPr>
        </p:nvSpPr>
        <p:spPr>
          <a:xfrm>
            <a:off x="677333" y="1395663"/>
            <a:ext cx="9814203" cy="5462337"/>
          </a:xfrm>
        </p:spPr>
        <p:txBody>
          <a:bodyPr>
            <a:noAutofit/>
          </a:bodyPr>
          <a:lstStyle/>
          <a:p>
            <a:r>
              <a:rPr lang="en-US" sz="2400" dirty="0"/>
              <a:t>“Voice is the tool by which we make ourselves known, name our experience, and participate in decisions that affect our lives” (Shannon 1993)</a:t>
            </a:r>
          </a:p>
          <a:p>
            <a:r>
              <a:rPr lang="en-US" sz="2400" dirty="0"/>
              <a:t>Changing the power dynamics between adults and young people within and beyond classrooms creates the possibility for students to embrace “the political potential of speaking out on their own behalf” (Lewis, 1993)</a:t>
            </a:r>
          </a:p>
          <a:p>
            <a:r>
              <a:rPr lang="en-US" sz="2400" dirty="0"/>
              <a:t>When students speak out on their own behalf, and when what they say matters—indeed, shapes action—student voice becomes “the initiating force in an enquiry process which invites teachers’ involvement as facilitating and enabling partners in learning” (Fielding, 2004b, p. 201)</a:t>
            </a:r>
          </a:p>
        </p:txBody>
      </p:sp>
    </p:spTree>
    <p:extLst>
      <p:ext uri="{BB962C8B-B14F-4D97-AF65-F5344CB8AC3E}">
        <p14:creationId xmlns:p14="http://schemas.microsoft.com/office/powerpoint/2010/main" val="1306805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t>
            </a:r>
          </a:p>
        </p:txBody>
      </p:sp>
      <p:sp>
        <p:nvSpPr>
          <p:cNvPr id="3" name="Text Placeholder 2"/>
          <p:cNvSpPr>
            <a:spLocks noGrp="1"/>
          </p:cNvSpPr>
          <p:nvPr>
            <p:ph type="body" idx="1"/>
          </p:nvPr>
        </p:nvSpPr>
        <p:spPr/>
        <p:txBody>
          <a:bodyPr/>
          <a:lstStyle/>
          <a:p>
            <a:r>
              <a:rPr lang="en-US" dirty="0"/>
              <a:t>In your teams…GROW Model with opportunity to sketch template</a:t>
            </a:r>
          </a:p>
          <a:p>
            <a:endParaRPr lang="en-US" dirty="0"/>
          </a:p>
          <a:p>
            <a:r>
              <a:rPr lang="en-US" dirty="0"/>
              <a:t>Participation prompts  to guide template </a:t>
            </a:r>
          </a:p>
        </p:txBody>
      </p:sp>
    </p:spTree>
    <p:extLst>
      <p:ext uri="{BB962C8B-B14F-4D97-AF65-F5344CB8AC3E}">
        <p14:creationId xmlns:p14="http://schemas.microsoft.com/office/powerpoint/2010/main" val="8329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
          <p:cNvPicPr preferRelativeResize="0"/>
          <p:nvPr/>
        </p:nvPicPr>
        <p:blipFill rotWithShape="1">
          <a:blip r:embed="rId3">
            <a:alphaModFix/>
          </a:blip>
          <a:srcRect/>
          <a:stretch/>
        </p:blipFill>
        <p:spPr>
          <a:xfrm>
            <a:off x="1840185" y="319979"/>
            <a:ext cx="7174552" cy="5190679"/>
          </a:xfrm>
          <a:prstGeom prst="rect">
            <a:avLst/>
          </a:prstGeom>
          <a:noFill/>
          <a:ln>
            <a:noFill/>
          </a:ln>
        </p:spPr>
      </p:pic>
      <p:sp>
        <p:nvSpPr>
          <p:cNvPr id="229" name="Google Shape;229;p2"/>
          <p:cNvSpPr txBox="1"/>
          <p:nvPr/>
        </p:nvSpPr>
        <p:spPr>
          <a:xfrm>
            <a:off x="78947" y="5510658"/>
            <a:ext cx="1069702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200" b="1" i="0" u="none" strike="noStrike" cap="none">
                <a:solidFill>
                  <a:srgbClr val="0070C0"/>
                </a:solidFill>
                <a:latin typeface="Trebuchet MS"/>
                <a:ea typeface="Trebuchet MS"/>
                <a:cs typeface="Trebuchet MS"/>
                <a:sym typeface="Trebuchet MS"/>
              </a:rPr>
              <a:t>United Nations Convention on the Rights of the Child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
          <p:cNvPicPr preferRelativeResize="0"/>
          <p:nvPr/>
        </p:nvPicPr>
        <p:blipFill rotWithShape="1">
          <a:blip r:embed="rId3">
            <a:alphaModFix/>
          </a:blip>
          <a:srcRect/>
          <a:stretch/>
        </p:blipFill>
        <p:spPr>
          <a:xfrm>
            <a:off x="3769077" y="54226"/>
            <a:ext cx="3434563" cy="2484854"/>
          </a:xfrm>
          <a:prstGeom prst="rect">
            <a:avLst/>
          </a:prstGeom>
          <a:noFill/>
          <a:ln>
            <a:noFill/>
          </a:ln>
        </p:spPr>
      </p:pic>
      <p:sp>
        <p:nvSpPr>
          <p:cNvPr id="235" name="Google Shape;235;p3"/>
          <p:cNvSpPr/>
          <p:nvPr/>
        </p:nvSpPr>
        <p:spPr>
          <a:xfrm>
            <a:off x="1367228" y="2409210"/>
            <a:ext cx="729315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4000" b="1" i="0" u="none" strike="noStrike" cap="none">
                <a:solidFill>
                  <a:srgbClr val="7030A0"/>
                </a:solidFill>
                <a:latin typeface="Trebuchet MS"/>
                <a:ea typeface="Trebuchet MS"/>
                <a:cs typeface="Trebuchet MS"/>
                <a:sym typeface="Trebuchet MS"/>
              </a:rPr>
              <a:t>Article 12-The child’s opinion</a:t>
            </a:r>
            <a:endParaRPr/>
          </a:p>
        </p:txBody>
      </p:sp>
      <p:sp>
        <p:nvSpPr>
          <p:cNvPr id="236" name="Google Shape;236;p3"/>
          <p:cNvSpPr txBox="1"/>
          <p:nvPr/>
        </p:nvSpPr>
        <p:spPr>
          <a:xfrm>
            <a:off x="185630" y="3740905"/>
            <a:ext cx="4654502" cy="2892349"/>
          </a:xfrm>
          <a:prstGeom prst="rect">
            <a:avLst/>
          </a:prstGeom>
          <a:noFill/>
          <a:ln>
            <a:noFill/>
          </a:ln>
        </p:spPr>
        <p:txBody>
          <a:bodyPr spcFirstLastPara="1" wrap="square" lIns="91425" tIns="45700" rIns="91425" bIns="45700" anchor="ctr" anchorCtr="0">
            <a:normAutofit/>
          </a:bodyPr>
          <a:lstStyle/>
          <a:p>
            <a:pPr marL="91440" marR="0" lvl="0" indent="-177800" algn="ctr" rtl="0">
              <a:lnSpc>
                <a:spcPct val="120000"/>
              </a:lnSpc>
              <a:spcBef>
                <a:spcPts val="0"/>
              </a:spcBef>
              <a:spcAft>
                <a:spcPts val="0"/>
              </a:spcAft>
              <a:buClr>
                <a:schemeClr val="accent1"/>
              </a:buClr>
              <a:buSzPts val="2800"/>
              <a:buFont typeface="Calibri"/>
              <a:buChar char=" "/>
            </a:pPr>
            <a:r>
              <a:rPr lang="en-IE" sz="2800" b="1" i="1" u="none" strike="noStrike" cap="none" dirty="0">
                <a:solidFill>
                  <a:srgbClr val="FF0000"/>
                </a:solidFill>
                <a:latin typeface="Trebuchet MS"/>
                <a:ea typeface="Trebuchet MS"/>
                <a:cs typeface="Trebuchet MS"/>
                <a:sym typeface="Trebuchet MS"/>
              </a:rPr>
              <a:t>The child has the right to give their opinion on matters that affect them and for adults to listen and take it seriously.</a:t>
            </a:r>
            <a:endParaRPr dirty="0"/>
          </a:p>
        </p:txBody>
      </p:sp>
      <p:sp>
        <p:nvSpPr>
          <p:cNvPr id="237" name="Google Shape;237;p3"/>
          <p:cNvSpPr/>
          <p:nvPr/>
        </p:nvSpPr>
        <p:spPr>
          <a:xfrm>
            <a:off x="5431356" y="3878409"/>
            <a:ext cx="4549140" cy="1815882"/>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E" sz="2800" b="1" i="1" u="none" strike="noStrike" cap="none" dirty="0">
                <a:solidFill>
                  <a:srgbClr val="FF0000"/>
                </a:solidFill>
                <a:latin typeface="Trebuchet MS"/>
                <a:ea typeface="Trebuchet MS"/>
                <a:cs typeface="Trebuchet MS"/>
                <a:sym typeface="Trebuchet MS"/>
              </a:rPr>
              <a:t>The child shall in particular be provided with suitable opportunities to be heard</a:t>
            </a:r>
            <a:endParaRPr sz="2800" b="0" i="0" u="none" strike="noStrike" cap="none" dirty="0">
              <a:solidFill>
                <a:srgbClr val="FF0000"/>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 with the Associated Rights  </a:t>
            </a:r>
          </a:p>
        </p:txBody>
      </p:sp>
      <p:sp>
        <p:nvSpPr>
          <p:cNvPr id="3" name="Text Placeholder 2"/>
          <p:cNvSpPr>
            <a:spLocks noGrp="1"/>
          </p:cNvSpPr>
          <p:nvPr>
            <p:ph type="body" idx="1"/>
          </p:nvPr>
        </p:nvSpPr>
        <p:spPr/>
        <p:txBody>
          <a:bodyPr>
            <a:normAutofit/>
          </a:bodyPr>
          <a:lstStyle/>
          <a:p>
            <a:endParaRPr lang="en-US" sz="2400" dirty="0"/>
          </a:p>
        </p:txBody>
      </p:sp>
    </p:spTree>
    <p:extLst>
      <p:ext uri="{BB962C8B-B14F-4D97-AF65-F5344CB8AC3E}">
        <p14:creationId xmlns:p14="http://schemas.microsoft.com/office/powerpoint/2010/main" val="107571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pic>
        <p:nvPicPr>
          <p:cNvPr id="242" name="Google Shape;242;p4"/>
          <p:cNvPicPr preferRelativeResize="0"/>
          <p:nvPr/>
        </p:nvPicPr>
        <p:blipFill rotWithShape="1">
          <a:blip r:embed="rId3">
            <a:alphaModFix/>
          </a:blip>
          <a:srcRect t="25304" b="34898"/>
          <a:stretch/>
        </p:blipFill>
        <p:spPr>
          <a:xfrm>
            <a:off x="20" y="10"/>
            <a:ext cx="12191980" cy="6857990"/>
          </a:xfrm>
          <a:prstGeom prst="rect">
            <a:avLst/>
          </a:prstGeom>
          <a:noFill/>
          <a:ln>
            <a:noFill/>
          </a:ln>
        </p:spPr>
      </p:pic>
      <p:sp>
        <p:nvSpPr>
          <p:cNvPr id="243" name="Google Shape;243;p4"/>
          <p:cNvSpPr/>
          <p:nvPr/>
        </p:nvSpPr>
        <p:spPr>
          <a:xfrm>
            <a:off x="0" y="3733800"/>
            <a:ext cx="762000" cy="3124200"/>
          </a:xfrm>
          <a:custGeom>
            <a:avLst/>
            <a:gdLst/>
            <a:ahLst/>
            <a:cxnLst/>
            <a:rect l="l" t="t" r="r" b="b"/>
            <a:pathLst>
              <a:path w="762000" h="3124200" extrusionOk="0">
                <a:moveTo>
                  <a:pt x="0" y="0"/>
                </a:moveTo>
                <a:lnTo>
                  <a:pt x="762000" y="3124200"/>
                </a:lnTo>
                <a:lnTo>
                  <a:pt x="0" y="31242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cxnSp>
        <p:nvCxnSpPr>
          <p:cNvPr id="244" name="Google Shape;244;p4"/>
          <p:cNvCxnSpPr/>
          <p:nvPr/>
        </p:nvCxnSpPr>
        <p:spPr>
          <a:xfrm rot="10800000" flipH="1">
            <a:off x="9274002" y="4502552"/>
            <a:ext cx="2917998" cy="2355448"/>
          </a:xfrm>
          <a:prstGeom prst="straightConnector1">
            <a:avLst/>
          </a:prstGeom>
          <a:noFill/>
          <a:ln w="12700" cap="rnd" cmpd="sng">
            <a:solidFill>
              <a:schemeClr val="lt1"/>
            </a:solidFill>
            <a:prstDash val="solid"/>
            <a:round/>
            <a:headEnd type="none" w="sm" len="sm"/>
            <a:tailEnd type="none" w="sm" len="sm"/>
          </a:ln>
        </p:spPr>
      </p:cxnSp>
      <p:cxnSp>
        <p:nvCxnSpPr>
          <p:cNvPr id="245" name="Google Shape;245;p4"/>
          <p:cNvCxnSpPr/>
          <p:nvPr/>
        </p:nvCxnSpPr>
        <p:spPr>
          <a:xfrm>
            <a:off x="8953500" y="-16625"/>
            <a:ext cx="2667482" cy="6874625"/>
          </a:xfrm>
          <a:prstGeom prst="straightConnector1">
            <a:avLst/>
          </a:prstGeom>
          <a:noFill/>
          <a:ln w="12700" cap="rnd" cmpd="sng">
            <a:solidFill>
              <a:schemeClr val="lt1"/>
            </a:solidFill>
            <a:prstDash val="solid"/>
            <a:round/>
            <a:headEnd type="none" w="sm" len="sm"/>
            <a:tailEnd type="none" w="sm" len="sm"/>
          </a:ln>
        </p:spPr>
      </p:cxnSp>
      <p:sp>
        <p:nvSpPr>
          <p:cNvPr id="246" name="Google Shape;246;p4"/>
          <p:cNvSpPr/>
          <p:nvPr/>
        </p:nvSpPr>
        <p:spPr>
          <a:xfrm>
            <a:off x="10922923" y="-16625"/>
            <a:ext cx="1269077" cy="6874625"/>
          </a:xfrm>
          <a:custGeom>
            <a:avLst/>
            <a:gdLst/>
            <a:ahLst/>
            <a:cxnLst/>
            <a:rect l="l" t="t" r="r" b="b"/>
            <a:pathLst>
              <a:path w="1269077" h="6874625" extrusionOk="0">
                <a:moveTo>
                  <a:pt x="714894" y="0"/>
                </a:moveTo>
                <a:lnTo>
                  <a:pt x="1269077" y="16625"/>
                </a:lnTo>
                <a:lnTo>
                  <a:pt x="1269077" y="6874625"/>
                </a:lnTo>
                <a:lnTo>
                  <a:pt x="0" y="6874625"/>
                </a:lnTo>
                <a:close/>
              </a:path>
            </a:pathLst>
          </a:custGeom>
          <a:solidFill>
            <a:schemeClr val="accent1">
              <a:alpha val="8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47" name="Google Shape;247;p4"/>
          <p:cNvSpPr/>
          <p:nvPr/>
        </p:nvSpPr>
        <p:spPr>
          <a:xfrm>
            <a:off x="10208374" y="-16624"/>
            <a:ext cx="1983626" cy="6874625"/>
          </a:xfrm>
          <a:custGeom>
            <a:avLst/>
            <a:gdLst/>
            <a:ahLst/>
            <a:cxnLst/>
            <a:rect l="l" t="t" r="r" b="b"/>
            <a:pathLst>
              <a:path w="1983626" h="6874625" extrusionOk="0">
                <a:moveTo>
                  <a:pt x="0" y="0"/>
                </a:moveTo>
                <a:lnTo>
                  <a:pt x="1983626" y="0"/>
                </a:lnTo>
                <a:lnTo>
                  <a:pt x="1983626" y="6874625"/>
                </a:lnTo>
                <a:lnTo>
                  <a:pt x="1522181" y="6874625"/>
                </a:lnTo>
                <a:close/>
              </a:path>
            </a:pathLst>
          </a:custGeom>
          <a:solidFill>
            <a:schemeClr val="accent1">
              <a:alpha val="7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8" name="Google Shape;242;p4">
            <a:extLst>
              <a:ext uri="{FF2B5EF4-FFF2-40B4-BE49-F238E27FC236}">
                <a16:creationId xmlns:a16="http://schemas.microsoft.com/office/drawing/2014/main" id="{5C48B47B-9D36-0740-BCEA-FE085763036B}"/>
              </a:ext>
            </a:extLst>
          </p:cNvPr>
          <p:cNvPicPr preferRelativeResize="0"/>
          <p:nvPr/>
        </p:nvPicPr>
        <p:blipFill rotWithShape="1">
          <a:blip r:embed="rId3">
            <a:alphaModFix/>
          </a:blip>
          <a:srcRect t="25304" b="34898"/>
          <a:stretch/>
        </p:blipFill>
        <p:spPr>
          <a:xfrm>
            <a:off x="0" y="10"/>
            <a:ext cx="12191980" cy="68579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
          <p:cNvSpPr txBox="1">
            <a:spLocks noGrp="1"/>
          </p:cNvSpPr>
          <p:nvPr>
            <p:ph type="title"/>
          </p:nvPr>
        </p:nvSpPr>
        <p:spPr>
          <a:xfrm>
            <a:off x="879356" y="2098324"/>
            <a:ext cx="8596668" cy="182658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accent1"/>
              </a:buClr>
              <a:buSzPts val="4000"/>
              <a:buFont typeface="Trebuchet MS"/>
              <a:buNone/>
            </a:pPr>
            <a:r>
              <a:rPr lang="en-IE" b="1" dirty="0"/>
              <a:t>Draft National Implementation Framework for Child Participation</a:t>
            </a:r>
            <a:r>
              <a:rPr lang="en-IE" dirty="0"/>
              <a:t> </a:t>
            </a:r>
            <a:endParaRPr dirty="0"/>
          </a:p>
        </p:txBody>
      </p:sp>
      <p:sp>
        <p:nvSpPr>
          <p:cNvPr id="253" name="Google Shape;253;p5"/>
          <p:cNvSpPr txBox="1"/>
          <p:nvPr/>
        </p:nvSpPr>
        <p:spPr>
          <a:xfrm>
            <a:off x="677335" y="5076088"/>
            <a:ext cx="8596668" cy="8604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1600"/>
              <a:buFont typeface="Noto Sans Symbols"/>
              <a:buNone/>
            </a:pPr>
            <a:endParaRPr sz="2000" b="0" i="0" u="none" strike="noStrike" cap="none">
              <a:solidFill>
                <a:srgbClr val="7F7F7F"/>
              </a:solidFill>
              <a:latin typeface="Trebuchet MS"/>
              <a:ea typeface="Trebuchet MS"/>
              <a:cs typeface="Trebuchet MS"/>
              <a:sym typeface="Trebuchet MS"/>
            </a:endParaRPr>
          </a:p>
        </p:txBody>
      </p:sp>
      <p:pic>
        <p:nvPicPr>
          <p:cNvPr id="254" name="Google Shape;254;p5"/>
          <p:cNvPicPr preferRelativeResize="0"/>
          <p:nvPr/>
        </p:nvPicPr>
        <p:blipFill rotWithShape="1">
          <a:blip r:embed="rId3">
            <a:alphaModFix/>
          </a:blip>
          <a:srcRect/>
          <a:stretch/>
        </p:blipFill>
        <p:spPr>
          <a:xfrm>
            <a:off x="3672740" y="4759676"/>
            <a:ext cx="3009900" cy="101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6"/>
          <p:cNvSpPr/>
          <p:nvPr/>
        </p:nvSpPr>
        <p:spPr>
          <a:xfrm>
            <a:off x="1179094" y="2335979"/>
            <a:ext cx="8895347"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4000" b="0" i="0" u="none" strike="noStrike" cap="none" dirty="0">
                <a:solidFill>
                  <a:srgbClr val="FF0000"/>
                </a:solidFill>
                <a:latin typeface="Arial"/>
                <a:ea typeface="Arial"/>
                <a:cs typeface="Arial"/>
                <a:sym typeface="Arial"/>
              </a:rPr>
              <a:t>…</a:t>
            </a:r>
            <a:r>
              <a:rPr lang="en-IE" sz="4000" b="0" i="1" u="none" strike="noStrike" cap="none" dirty="0">
                <a:solidFill>
                  <a:srgbClr val="FF0000"/>
                </a:solidFill>
                <a:latin typeface="Arial"/>
                <a:ea typeface="Arial"/>
                <a:cs typeface="Arial"/>
                <a:sym typeface="Arial"/>
              </a:rPr>
              <a:t>support organisations in a self-improvement journey towards adopting best practice in giving children and young people a voice in decision-making. </a:t>
            </a:r>
            <a:endParaRPr sz="4000" i="1" dirty="0">
              <a:solidFill>
                <a:srgbClr val="FF0000"/>
              </a:solidFill>
              <a:latin typeface="Arial"/>
              <a:ea typeface="Arial"/>
              <a:cs typeface="Arial"/>
              <a:sym typeface="Arial"/>
            </a:endParaRPr>
          </a:p>
        </p:txBody>
      </p:sp>
      <p:sp>
        <p:nvSpPr>
          <p:cNvPr id="2" name="TextBox 1"/>
          <p:cNvSpPr txBox="1"/>
          <p:nvPr/>
        </p:nvSpPr>
        <p:spPr>
          <a:xfrm>
            <a:off x="1179095" y="529389"/>
            <a:ext cx="5751095" cy="523220"/>
          </a:xfrm>
          <a:prstGeom prst="rect">
            <a:avLst/>
          </a:prstGeom>
          <a:noFill/>
        </p:spPr>
        <p:txBody>
          <a:bodyPr wrap="square" rtlCol="0">
            <a:spAutoFit/>
          </a:bodyPr>
          <a:lstStyle/>
          <a:p>
            <a:r>
              <a:rPr lang="en-US" sz="2800" dirty="0"/>
              <a:t>Picture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40632"/>
            <a:ext cx="8611045" cy="930443"/>
          </a:xfrm>
        </p:spPr>
        <p:txBody>
          <a:bodyPr>
            <a:normAutofit fontScale="90000"/>
          </a:bodyPr>
          <a:lstStyle/>
          <a:p>
            <a:r>
              <a:rPr lang="en-US" sz="2800" dirty="0"/>
              <a:t>Why should young people be involved in decision making about matters that affect them in school? </a:t>
            </a:r>
            <a:br>
              <a:rPr lang="en-US" sz="2800" dirty="0"/>
            </a:br>
            <a:endParaRPr lang="en-US" sz="2800" dirty="0"/>
          </a:p>
        </p:txBody>
      </p:sp>
      <p:sp>
        <p:nvSpPr>
          <p:cNvPr id="3" name="Text Placeholder 2"/>
          <p:cNvSpPr>
            <a:spLocks noGrp="1"/>
          </p:cNvSpPr>
          <p:nvPr>
            <p:ph type="body" idx="1"/>
          </p:nvPr>
        </p:nvSpPr>
        <p:spPr>
          <a:xfrm>
            <a:off x="304800" y="1171075"/>
            <a:ext cx="9657347" cy="5686926"/>
          </a:xfrm>
        </p:spPr>
        <p:txBody>
          <a:bodyPr>
            <a:normAutofit fontScale="85000" lnSpcReduction="20000"/>
          </a:bodyPr>
          <a:lstStyle/>
          <a:p>
            <a:r>
              <a:rPr lang="en-US" sz="2800" dirty="0"/>
              <a:t>Young people are actors in their own development with their own rights, not passive recipients. </a:t>
            </a:r>
          </a:p>
          <a:p>
            <a:r>
              <a:rPr lang="en-US" sz="2800" dirty="0"/>
              <a:t>They have the right to influence decisions that affect them. </a:t>
            </a:r>
          </a:p>
          <a:p>
            <a:r>
              <a:rPr lang="en-US" sz="2800" dirty="0"/>
              <a:t>Involving young people helps deliver better decisions for them – more relevant and better informed responses, solutions and outcomes.</a:t>
            </a:r>
          </a:p>
          <a:p>
            <a:r>
              <a:rPr lang="en-US" sz="2800" dirty="0"/>
              <a:t>It makes us more accountable – by </a:t>
            </a:r>
            <a:r>
              <a:rPr lang="en-US" sz="2800" dirty="0" err="1"/>
              <a:t>recognising</a:t>
            </a:r>
            <a:r>
              <a:rPr lang="en-US" sz="2800" dirty="0"/>
              <a:t> and acting on young people’s contributions. </a:t>
            </a:r>
          </a:p>
          <a:p>
            <a:r>
              <a:rPr lang="en-US" sz="2800" dirty="0"/>
              <a:t>It means that our planning in schools is informed by the real views and perspectives of young people. </a:t>
            </a:r>
          </a:p>
          <a:p>
            <a:r>
              <a:rPr lang="en-US" sz="2800" dirty="0"/>
              <a:t>Young people benefit from participation – it contributes to their skills, power, confidence, enjoyment. </a:t>
            </a:r>
          </a:p>
          <a:p>
            <a:endParaRPr lang="en-US" sz="2400" dirty="0"/>
          </a:p>
          <a:p>
            <a:pPr marL="137160" indent="0">
              <a:buNone/>
            </a:pPr>
            <a:r>
              <a:rPr lang="en-US" sz="2400" dirty="0"/>
              <a:t>(Adapted from </a:t>
            </a:r>
            <a:r>
              <a:rPr lang="en-US" sz="2400" dirty="0">
                <a:hlinkClick r:id="rId2"/>
              </a:rPr>
              <a:t>https://www.unicef.org/adolescence/files/Every_Childs_Right_to_be_Heard.pdf</a:t>
            </a:r>
            <a:r>
              <a:rPr lang="en-US" sz="2400" dirty="0"/>
              <a:t>) </a:t>
            </a:r>
          </a:p>
          <a:p>
            <a:endParaRPr lang="en-US" dirty="0"/>
          </a:p>
        </p:txBody>
      </p:sp>
    </p:spTree>
    <p:extLst>
      <p:ext uri="{BB962C8B-B14F-4D97-AF65-F5344CB8AC3E}">
        <p14:creationId xmlns:p14="http://schemas.microsoft.com/office/powerpoint/2010/main" val="971690444"/>
      </p:ext>
    </p:extLst>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TotalTime>
  <Words>2060</Words>
  <Application>Microsoft Macintosh PowerPoint</Application>
  <PresentationFormat>Widescreen</PresentationFormat>
  <Paragraphs>243</Paragraphs>
  <Slides>26</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Cambria</vt:lpstr>
      <vt:lpstr>Noto Sans Symbols</vt:lpstr>
      <vt:lpstr>Symbol</vt:lpstr>
      <vt:lpstr>Trebuchet MS</vt:lpstr>
      <vt:lpstr>Facet</vt:lpstr>
      <vt:lpstr>Young people’s voice in their education   Why it matters!</vt:lpstr>
      <vt:lpstr>Aim of this workshop</vt:lpstr>
      <vt:lpstr>PowerPoint Presentation</vt:lpstr>
      <vt:lpstr>PowerPoint Presentation</vt:lpstr>
      <vt:lpstr>Graphic with the Associated Rights  </vt:lpstr>
      <vt:lpstr>PowerPoint Presentation</vt:lpstr>
      <vt:lpstr>Draft National Implementation Framework for Child Participation </vt:lpstr>
      <vt:lpstr>PowerPoint Presentation</vt:lpstr>
      <vt:lpstr>Why should young people be involved in decision making about matters that affect them in school?  </vt:lpstr>
      <vt:lpstr>Find a partner……</vt:lpstr>
      <vt:lpstr>Rationale </vt:lpstr>
      <vt:lpstr>PowerPoint Presentation</vt:lpstr>
      <vt:lpstr>PowerPoint Presentation</vt:lpstr>
      <vt:lpstr>PowerPoint Presentation</vt:lpstr>
      <vt:lpstr>PowerPoint Presentation</vt:lpstr>
      <vt:lpstr>Why Voice matters DCYA Video </vt:lpstr>
      <vt:lpstr>In our school, where are decisions made that affect young people? (Wordle) </vt:lpstr>
      <vt:lpstr>In our school, where are decisions made that affect young people? (Wordle) </vt:lpstr>
      <vt:lpstr>PowerPoint Presentation</vt:lpstr>
      <vt:lpstr>Participation must always be… CRC General Comment No. 12, The right of the child to be heard </vt:lpstr>
      <vt:lpstr>PowerPoint Presentation</vt:lpstr>
      <vt:lpstr>PowerPoint Presentation</vt:lpstr>
      <vt:lpstr>DCYA Toolkit </vt:lpstr>
      <vt:lpstr>PowerPoint Presentation</vt:lpstr>
      <vt:lpstr>Listening Culture in schools </vt:lpstr>
      <vt:lpstr>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STUDENT VOICE!</dc:title>
  <dc:creator>John Halbert</dc:creator>
  <cp:lastModifiedBy>John Halbert</cp:lastModifiedBy>
  <cp:revision>42</cp:revision>
  <dcterms:created xsi:type="dcterms:W3CDTF">2019-07-19T09:51:14Z</dcterms:created>
  <dcterms:modified xsi:type="dcterms:W3CDTF">2019-10-17T17:31:06Z</dcterms:modified>
</cp:coreProperties>
</file>